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58" r:id="rId3"/>
    <p:sldId id="388" r:id="rId4"/>
    <p:sldId id="408" r:id="rId5"/>
    <p:sldId id="389" r:id="rId6"/>
    <p:sldId id="407" r:id="rId7"/>
    <p:sldId id="409" r:id="rId8"/>
    <p:sldId id="387" r:id="rId9"/>
    <p:sldId id="390" r:id="rId10"/>
    <p:sldId id="391" r:id="rId11"/>
    <p:sldId id="392" r:id="rId12"/>
    <p:sldId id="393" r:id="rId13"/>
    <p:sldId id="410" r:id="rId14"/>
    <p:sldId id="411" r:id="rId15"/>
    <p:sldId id="394" r:id="rId16"/>
    <p:sldId id="395" r:id="rId17"/>
    <p:sldId id="396" r:id="rId18"/>
    <p:sldId id="397" r:id="rId19"/>
    <p:sldId id="398" r:id="rId20"/>
    <p:sldId id="399" r:id="rId21"/>
    <p:sldId id="400" r:id="rId22"/>
    <p:sldId id="401" r:id="rId23"/>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54"/>
    <p:restoredTop sz="60408"/>
  </p:normalViewPr>
  <p:slideViewPr>
    <p:cSldViewPr snapToGrid="0">
      <p:cViewPr varScale="1">
        <p:scale>
          <a:sx n="69" d="100"/>
          <a:sy n="69" d="100"/>
        </p:scale>
        <p:origin x="344" y="184"/>
      </p:cViewPr>
      <p:guideLst/>
    </p:cSldViewPr>
  </p:slideViewPr>
  <p:notesTextViewPr>
    <p:cViewPr>
      <p:scale>
        <a:sx n="1" d="1"/>
        <a:sy n="1" d="1"/>
      </p:scale>
      <p:origin x="0" y="-224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media/image25.png>
</file>

<file path=ppt/media/image26.jpeg>
</file>

<file path=ppt/media/image27.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3DB465-3930-824C-AA2C-F7D4E90B6DC4}" type="datetimeFigureOut">
              <a:rPr lang="fr-FR" smtClean="0"/>
              <a:t>17/02/2025</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3D6FC7-7FAE-2D49-8036-7F02AAEE121F}" type="slidenum">
              <a:rPr lang="fr-FR" smtClean="0"/>
              <a:t>‹N°›</a:t>
            </a:fld>
            <a:endParaRPr lang="fr-FR"/>
          </a:p>
        </p:txBody>
      </p:sp>
    </p:spTree>
    <p:extLst>
      <p:ext uri="{BB962C8B-B14F-4D97-AF65-F5344CB8AC3E}">
        <p14:creationId xmlns:p14="http://schemas.microsoft.com/office/powerpoint/2010/main" val="36299502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73D6FC7-7FAE-2D49-8036-7F02AAEE121F}" type="slidenum">
              <a:rPr lang="fr-FR" smtClean="0"/>
              <a:t>1</a:t>
            </a:fld>
            <a:endParaRPr lang="fr-FR"/>
          </a:p>
        </p:txBody>
      </p:sp>
    </p:spTree>
    <p:extLst>
      <p:ext uri="{BB962C8B-B14F-4D97-AF65-F5344CB8AC3E}">
        <p14:creationId xmlns:p14="http://schemas.microsoft.com/office/powerpoint/2010/main" val="3652132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Avancées récentes permettent une plus grande efficience dans la CV sur les ordinateurs personnels </a:t>
            </a:r>
          </a:p>
        </p:txBody>
      </p:sp>
      <p:sp>
        <p:nvSpPr>
          <p:cNvPr id="4" name="Espace réservé du numéro de diapositive 3"/>
          <p:cNvSpPr>
            <a:spLocks noGrp="1"/>
          </p:cNvSpPr>
          <p:nvPr>
            <p:ph type="sldNum" sz="quarter" idx="5"/>
          </p:nvPr>
        </p:nvSpPr>
        <p:spPr/>
        <p:txBody>
          <a:bodyPr/>
          <a:lstStyle/>
          <a:p>
            <a:fld id="{873D6FC7-7FAE-2D49-8036-7F02AAEE121F}" type="slidenum">
              <a:rPr lang="fr-FR" smtClean="0"/>
              <a:t>2</a:t>
            </a:fld>
            <a:endParaRPr lang="fr-FR"/>
          </a:p>
        </p:txBody>
      </p:sp>
    </p:spTree>
    <p:extLst>
      <p:ext uri="{BB962C8B-B14F-4D97-AF65-F5344CB8AC3E}">
        <p14:creationId xmlns:p14="http://schemas.microsoft.com/office/powerpoint/2010/main" val="13801301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Source de problème pour l’exécution du code : on a pas tous le même os</a:t>
            </a:r>
          </a:p>
        </p:txBody>
      </p:sp>
      <p:sp>
        <p:nvSpPr>
          <p:cNvPr id="4" name="Espace réservé du numéro de diapositive 3"/>
          <p:cNvSpPr>
            <a:spLocks noGrp="1"/>
          </p:cNvSpPr>
          <p:nvPr>
            <p:ph type="sldNum" sz="quarter" idx="5"/>
          </p:nvPr>
        </p:nvSpPr>
        <p:spPr/>
        <p:txBody>
          <a:bodyPr/>
          <a:lstStyle/>
          <a:p>
            <a:fld id="{873D6FC7-7FAE-2D49-8036-7F02AAEE121F}" type="slidenum">
              <a:rPr lang="fr-FR" smtClean="0"/>
              <a:t>4</a:t>
            </a:fld>
            <a:endParaRPr lang="fr-FR"/>
          </a:p>
        </p:txBody>
      </p:sp>
    </p:spTree>
    <p:extLst>
      <p:ext uri="{BB962C8B-B14F-4D97-AF65-F5344CB8AC3E}">
        <p14:creationId xmlns:p14="http://schemas.microsoft.com/office/powerpoint/2010/main" val="3908578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873D6FC7-7FAE-2D49-8036-7F02AAEE121F}" type="slidenum">
              <a:rPr lang="fr-FR" smtClean="0"/>
              <a:t>6</a:t>
            </a:fld>
            <a:endParaRPr lang="fr-FR"/>
          </a:p>
        </p:txBody>
      </p:sp>
    </p:spTree>
    <p:extLst>
      <p:ext uri="{BB962C8B-B14F-4D97-AF65-F5344CB8AC3E}">
        <p14:creationId xmlns:p14="http://schemas.microsoft.com/office/powerpoint/2010/main" val="718427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D66003-F14B-3BAD-5D20-49855D9E2A4F}"/>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C83049A2-D8C5-F499-D480-4BA0D9069D14}"/>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88C147C8-F8E8-778E-66BD-725E2D6A626D}"/>
              </a:ext>
            </a:extLst>
          </p:cNvPr>
          <p:cNvSpPr>
            <a:spLocks noGrp="1"/>
          </p:cNvSpPr>
          <p:nvPr>
            <p:ph type="body" idx="1"/>
          </p:nvPr>
        </p:nvSpPr>
        <p:spPr/>
        <p:txBody>
          <a:bodyPr/>
          <a:lstStyle/>
          <a:p>
            <a:endParaRPr lang="fr-FR" dirty="0"/>
          </a:p>
        </p:txBody>
      </p:sp>
      <p:sp>
        <p:nvSpPr>
          <p:cNvPr id="4" name="Espace réservé du numéro de diapositive 3">
            <a:extLst>
              <a:ext uri="{FF2B5EF4-FFF2-40B4-BE49-F238E27FC236}">
                <a16:creationId xmlns:a16="http://schemas.microsoft.com/office/drawing/2014/main" id="{C0ADA7AC-6D88-1CE9-1A91-A12EEB522BC2}"/>
              </a:ext>
            </a:extLst>
          </p:cNvPr>
          <p:cNvSpPr>
            <a:spLocks noGrp="1"/>
          </p:cNvSpPr>
          <p:nvPr>
            <p:ph type="sldNum" sz="quarter" idx="5"/>
          </p:nvPr>
        </p:nvSpPr>
        <p:spPr/>
        <p:txBody>
          <a:bodyPr/>
          <a:lstStyle/>
          <a:p>
            <a:fld id="{873D6FC7-7FAE-2D49-8036-7F02AAEE121F}" type="slidenum">
              <a:rPr lang="fr-FR" smtClean="0"/>
              <a:t>7</a:t>
            </a:fld>
            <a:endParaRPr lang="fr-FR"/>
          </a:p>
        </p:txBody>
      </p:sp>
    </p:spTree>
    <p:extLst>
      <p:ext uri="{BB962C8B-B14F-4D97-AF65-F5344CB8AC3E}">
        <p14:creationId xmlns:p14="http://schemas.microsoft.com/office/powerpoint/2010/main" val="41454933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Quelques petites précisions sur ce qu’on entend par IA</a:t>
            </a:r>
          </a:p>
          <a:p>
            <a:endParaRPr lang="fr-FR" dirty="0"/>
          </a:p>
          <a:p>
            <a:r>
              <a:rPr lang="fr-CH" b="1" dirty="0"/>
              <a:t>Intelligence artificielle (IA)</a:t>
            </a:r>
            <a:r>
              <a:rPr lang="fr-CH" dirty="0"/>
              <a:t> : Champ global visant à créer des machines capables de simuler des tâches cognitives humaines, comme percevoir et interpréter des images.</a:t>
            </a:r>
          </a:p>
          <a:p>
            <a:r>
              <a:rPr lang="fr-CH" b="1" dirty="0"/>
              <a:t>Machine </a:t>
            </a:r>
            <a:r>
              <a:rPr lang="fr-CH" b="1" dirty="0" err="1"/>
              <a:t>learning</a:t>
            </a:r>
            <a:r>
              <a:rPr lang="fr-CH" b="1" dirty="0"/>
              <a:t> (ML)</a:t>
            </a:r>
            <a:r>
              <a:rPr lang="fr-CH" dirty="0"/>
              <a:t> : Sous-domaine de l'IA, il utilise des algorithmes qui apprennent à reconnaître des motifs visuels dans des données grâce à l'entraînement sur des exemples.</a:t>
            </a:r>
          </a:p>
          <a:p>
            <a:r>
              <a:rPr lang="fr-CH" b="1" dirty="0"/>
              <a:t>Deep </a:t>
            </a:r>
            <a:r>
              <a:rPr lang="fr-CH" b="1" dirty="0" err="1"/>
              <a:t>learning</a:t>
            </a:r>
            <a:r>
              <a:rPr lang="fr-CH" b="1" dirty="0"/>
              <a:t> (DL)</a:t>
            </a:r>
            <a:r>
              <a:rPr lang="fr-CH" dirty="0"/>
              <a:t> : Sous-catégorie du ML, exploitant des réseaux neuronaux profonds pour traiter de grandes quantités d'images et extraire automatiquement des caractéristiques complexes, révolutionnant la vision par ordinateur.</a:t>
            </a:r>
          </a:p>
          <a:p>
            <a:endParaRPr lang="fr-FR" dirty="0"/>
          </a:p>
        </p:txBody>
      </p:sp>
      <p:sp>
        <p:nvSpPr>
          <p:cNvPr id="4" name="Espace réservé du numéro de diapositive 3"/>
          <p:cNvSpPr>
            <a:spLocks noGrp="1"/>
          </p:cNvSpPr>
          <p:nvPr>
            <p:ph type="sldNum" sz="quarter" idx="5"/>
          </p:nvPr>
        </p:nvSpPr>
        <p:spPr/>
        <p:txBody>
          <a:bodyPr/>
          <a:lstStyle/>
          <a:p>
            <a:fld id="{873D6FC7-7FAE-2D49-8036-7F02AAEE121F}" type="slidenum">
              <a:rPr lang="fr-FR" smtClean="0"/>
              <a:t>8</a:t>
            </a:fld>
            <a:endParaRPr lang="fr-FR"/>
          </a:p>
        </p:txBody>
      </p:sp>
    </p:spTree>
    <p:extLst>
      <p:ext uri="{BB962C8B-B14F-4D97-AF65-F5344CB8AC3E}">
        <p14:creationId xmlns:p14="http://schemas.microsoft.com/office/powerpoint/2010/main" val="1115074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CH" b="0" i="0" u="none" strike="noStrike" dirty="0">
                <a:solidFill>
                  <a:srgbClr val="000000"/>
                </a:solidFill>
                <a:effectLst/>
              </a:rPr>
              <a:t>L’architecture des </a:t>
            </a:r>
            <a:r>
              <a:rPr lang="fr-CH" b="1" i="0" u="none" strike="noStrike" dirty="0">
                <a:solidFill>
                  <a:srgbClr val="000000"/>
                </a:solidFill>
                <a:effectLst/>
              </a:rPr>
              <a:t>Transformers</a:t>
            </a:r>
            <a:r>
              <a:rPr lang="fr-CH" b="0" i="0" u="none" strike="noStrike" dirty="0">
                <a:solidFill>
                  <a:srgbClr val="000000"/>
                </a:solidFill>
                <a:effectLst/>
              </a:rPr>
              <a:t> repose sur un mécanisme clé : l’</a:t>
            </a:r>
            <a:r>
              <a:rPr lang="fr-CH" b="1" i="0" u="none" strike="noStrike" dirty="0">
                <a:solidFill>
                  <a:srgbClr val="000000"/>
                </a:solidFill>
                <a:effectLst/>
              </a:rPr>
              <a:t>attention</a:t>
            </a:r>
            <a:r>
              <a:rPr lang="fr-CH" b="0" i="0" u="none" strike="noStrike" dirty="0">
                <a:solidFill>
                  <a:srgbClr val="000000"/>
                </a:solidFill>
                <a:effectLst/>
              </a:rPr>
              <a:t>. Voici une explication sommaire des composants principaux et de leur fonctionnement :</a:t>
            </a:r>
          </a:p>
          <a:p>
            <a:pPr algn="l"/>
            <a:r>
              <a:rPr lang="fr-CH" b="1" i="0" u="none" strike="noStrike" dirty="0">
                <a:solidFill>
                  <a:srgbClr val="000000"/>
                </a:solidFill>
                <a:effectLst/>
              </a:rPr>
              <a:t>1. Encodage et Décodage</a:t>
            </a:r>
          </a:p>
          <a:p>
            <a:pPr algn="l">
              <a:buFont typeface="Arial" panose="020B0604020202020204" pitchFamily="34" charset="0"/>
              <a:buChar char="•"/>
            </a:pPr>
            <a:r>
              <a:rPr lang="fr-CH" b="0" i="0" u="none" strike="noStrike" dirty="0">
                <a:solidFill>
                  <a:srgbClr val="000000"/>
                </a:solidFill>
                <a:effectLst/>
              </a:rPr>
              <a:t>Les Transformers sont souvent composés de deux blocs : un </a:t>
            </a:r>
            <a:r>
              <a:rPr lang="fr-CH" b="1" i="0" u="none" strike="noStrike" dirty="0">
                <a:solidFill>
                  <a:srgbClr val="000000"/>
                </a:solidFill>
                <a:effectLst/>
              </a:rPr>
              <a:t>encodeur</a:t>
            </a:r>
            <a:r>
              <a:rPr lang="fr-CH" b="0" i="0" u="none" strike="noStrike" dirty="0">
                <a:solidFill>
                  <a:srgbClr val="000000"/>
                </a:solidFill>
                <a:effectLst/>
              </a:rPr>
              <a:t> (analyse les entrées) et un </a:t>
            </a:r>
            <a:r>
              <a:rPr lang="fr-CH" b="1" i="0" u="none" strike="noStrike" dirty="0">
                <a:solidFill>
                  <a:srgbClr val="000000"/>
                </a:solidFill>
                <a:effectLst/>
              </a:rPr>
              <a:t>décodeur</a:t>
            </a:r>
            <a:r>
              <a:rPr lang="fr-CH" b="0" i="0" u="none" strike="noStrike" dirty="0">
                <a:solidFill>
                  <a:srgbClr val="000000"/>
                </a:solidFill>
                <a:effectLst/>
              </a:rPr>
              <a:t> (génère des sorties, par exemple des traductions).</a:t>
            </a:r>
          </a:p>
          <a:p>
            <a:pPr algn="l">
              <a:buFont typeface="Arial" panose="020B0604020202020204" pitchFamily="34" charset="0"/>
              <a:buChar char="•"/>
            </a:pPr>
            <a:r>
              <a:rPr lang="fr-CH" b="0" i="0" u="none" strike="noStrike" dirty="0">
                <a:solidFill>
                  <a:srgbClr val="000000"/>
                </a:solidFill>
                <a:effectLst/>
              </a:rPr>
              <a:t>L’encodeur transforme les données brutes (texte, images, etc.) en une représentation riche, tandis que le décodeur produit la sortie souhaitée.</a:t>
            </a:r>
          </a:p>
          <a:p>
            <a:pPr algn="l"/>
            <a:r>
              <a:rPr lang="fr-CH" b="1" i="0" u="none" strike="noStrike" dirty="0">
                <a:solidFill>
                  <a:srgbClr val="000000"/>
                </a:solidFill>
                <a:effectLst/>
              </a:rPr>
              <a:t>2. Entrée des données</a:t>
            </a:r>
          </a:p>
          <a:p>
            <a:pPr algn="l">
              <a:buFont typeface="Arial" panose="020B0604020202020204" pitchFamily="34" charset="0"/>
              <a:buChar char="•"/>
            </a:pPr>
            <a:r>
              <a:rPr lang="fr-CH" b="0" i="0" u="none" strike="noStrike" dirty="0">
                <a:solidFill>
                  <a:srgbClr val="000000"/>
                </a:solidFill>
                <a:effectLst/>
              </a:rPr>
              <a:t>Les données (par exemple, une phrase ou une image) sont </a:t>
            </a:r>
            <a:r>
              <a:rPr lang="fr-CH" b="1" i="0" u="none" strike="noStrike" dirty="0">
                <a:solidFill>
                  <a:srgbClr val="000000"/>
                </a:solidFill>
                <a:effectLst/>
              </a:rPr>
              <a:t>converties en vecteurs</a:t>
            </a:r>
            <a:r>
              <a:rPr lang="fr-CH" b="0" i="0" u="none" strike="noStrike" dirty="0">
                <a:solidFill>
                  <a:srgbClr val="000000"/>
                </a:solidFill>
                <a:effectLst/>
              </a:rPr>
              <a:t> (via </a:t>
            </a:r>
            <a:r>
              <a:rPr lang="fr-CH" b="0" i="0" u="none" strike="noStrike" dirty="0" err="1">
                <a:solidFill>
                  <a:srgbClr val="000000"/>
                </a:solidFill>
                <a:effectLst/>
              </a:rPr>
              <a:t>embeddings</a:t>
            </a:r>
            <a:r>
              <a:rPr lang="fr-CH" b="0" i="0" u="none" strike="noStrike" dirty="0">
                <a:solidFill>
                  <a:srgbClr val="000000"/>
                </a:solidFill>
                <a:effectLst/>
              </a:rPr>
              <a:t> pour le texte ou des patchs pour les images).</a:t>
            </a:r>
          </a:p>
          <a:p>
            <a:pPr algn="l">
              <a:buFont typeface="Arial" panose="020B0604020202020204" pitchFamily="34" charset="0"/>
              <a:buChar char="•"/>
            </a:pPr>
            <a:r>
              <a:rPr lang="fr-CH" b="0" i="0" u="none" strike="noStrike" dirty="0">
                <a:solidFill>
                  <a:srgbClr val="000000"/>
                </a:solidFill>
                <a:effectLst/>
              </a:rPr>
              <a:t>Pour capturer l’ordre des éléments, un </a:t>
            </a:r>
            <a:r>
              <a:rPr lang="fr-CH" b="1" i="0" u="none" strike="noStrike" dirty="0">
                <a:solidFill>
                  <a:srgbClr val="000000"/>
                </a:solidFill>
                <a:effectLst/>
              </a:rPr>
              <a:t>encodage positionnel</a:t>
            </a:r>
            <a:r>
              <a:rPr lang="fr-CH" b="0" i="0" u="none" strike="noStrike" dirty="0">
                <a:solidFill>
                  <a:srgbClr val="000000"/>
                </a:solidFill>
                <a:effectLst/>
              </a:rPr>
              <a:t> est ajouté à ces vecteurs.</a:t>
            </a:r>
          </a:p>
          <a:p>
            <a:pPr algn="l"/>
            <a:r>
              <a:rPr lang="fr-CH" b="1" i="0" u="none" strike="noStrike" dirty="0">
                <a:solidFill>
                  <a:srgbClr val="000000"/>
                </a:solidFill>
                <a:effectLst/>
              </a:rPr>
              <a:t>3. Mécanisme d'Attention</a:t>
            </a:r>
          </a:p>
          <a:p>
            <a:pPr algn="l">
              <a:buFont typeface="Arial" panose="020B0604020202020204" pitchFamily="34" charset="0"/>
              <a:buChar char="•"/>
            </a:pPr>
            <a:r>
              <a:rPr lang="fr-CH" b="0" i="0" u="none" strike="noStrike" dirty="0">
                <a:solidFill>
                  <a:srgbClr val="000000"/>
                </a:solidFill>
                <a:effectLst/>
              </a:rPr>
              <a:t>Le cœur des Transformers est l’</a:t>
            </a:r>
            <a:r>
              <a:rPr lang="fr-CH" b="1" i="0" u="none" strike="noStrike" dirty="0">
                <a:solidFill>
                  <a:srgbClr val="000000"/>
                </a:solidFill>
                <a:effectLst/>
              </a:rPr>
              <a:t>attention multi-tête</a:t>
            </a:r>
            <a:r>
              <a:rPr lang="fr-CH" b="0" i="0" u="none" strike="noStrike" dirty="0">
                <a:solidFill>
                  <a:srgbClr val="000000"/>
                </a:solidFill>
                <a:effectLst/>
              </a:rPr>
              <a:t> (</a:t>
            </a:r>
            <a:r>
              <a:rPr lang="fr-CH" b="1" i="0" u="none" strike="noStrike" dirty="0">
                <a:solidFill>
                  <a:srgbClr val="000000"/>
                </a:solidFill>
                <a:effectLst/>
              </a:rPr>
              <a:t>multi-</a:t>
            </a:r>
            <a:r>
              <a:rPr lang="fr-CH" b="1" i="0" u="none" strike="noStrike" dirty="0" err="1">
                <a:solidFill>
                  <a:srgbClr val="000000"/>
                </a:solidFill>
                <a:effectLst/>
              </a:rPr>
              <a:t>head</a:t>
            </a:r>
            <a:r>
              <a:rPr lang="fr-CH" b="1" i="0" u="none" strike="noStrike" dirty="0">
                <a:solidFill>
                  <a:srgbClr val="000000"/>
                </a:solidFill>
                <a:effectLst/>
              </a:rPr>
              <a:t> self-attention</a:t>
            </a:r>
            <a:r>
              <a:rPr lang="fr-CH" b="0" i="0" u="none" strike="noStrike" dirty="0">
                <a:solidFill>
                  <a:srgbClr val="000000"/>
                </a:solidFill>
                <a:effectLst/>
              </a:rPr>
              <a:t>), qui permet au modèle de se concentrer sur différentes parties des données en parallèle :</a:t>
            </a:r>
          </a:p>
          <a:p>
            <a:pPr marL="742950" lvl="1" indent="-285750" algn="l">
              <a:buFont typeface="Arial" panose="020B0604020202020204" pitchFamily="34" charset="0"/>
              <a:buChar char="•"/>
            </a:pPr>
            <a:r>
              <a:rPr lang="fr-CH" b="0" i="0" u="none" strike="noStrike" dirty="0">
                <a:solidFill>
                  <a:srgbClr val="000000"/>
                </a:solidFill>
                <a:effectLst/>
              </a:rPr>
              <a:t>Chaque mot ou élément "regarde" les autres pour comprendre leur relation (via des scores d’attention calculés par des produits scalaires entre les vecteurs).</a:t>
            </a:r>
          </a:p>
          <a:p>
            <a:pPr marL="742950" lvl="1" indent="-285750" algn="l">
              <a:buFont typeface="Arial" panose="020B0604020202020204" pitchFamily="34" charset="0"/>
              <a:buChar char="•"/>
            </a:pPr>
            <a:r>
              <a:rPr lang="fr-CH" b="0" i="0" u="none" strike="noStrike" dirty="0">
                <a:solidFill>
                  <a:srgbClr val="000000"/>
                </a:solidFill>
                <a:effectLst/>
              </a:rPr>
              <a:t>Cette étape capture les dépendances contextuelles, même sur de longues distances.</a:t>
            </a:r>
          </a:p>
          <a:p>
            <a:pPr algn="l"/>
            <a:r>
              <a:rPr lang="fr-CH" b="1" i="0" u="none" strike="noStrike" dirty="0">
                <a:solidFill>
                  <a:srgbClr val="000000"/>
                </a:solidFill>
                <a:effectLst/>
              </a:rPr>
              <a:t>4. Propagation des informations</a:t>
            </a:r>
          </a:p>
          <a:p>
            <a:pPr algn="l">
              <a:buFont typeface="Arial" panose="020B0604020202020204" pitchFamily="34" charset="0"/>
              <a:buChar char="•"/>
            </a:pPr>
            <a:r>
              <a:rPr lang="fr-CH" b="0" i="0" u="none" strike="noStrike" dirty="0">
                <a:solidFill>
                  <a:srgbClr val="000000"/>
                </a:solidFill>
                <a:effectLst/>
              </a:rPr>
              <a:t>Les résultats de l’attention sont combinés avec les données d’entrée, puis passent dans des </a:t>
            </a:r>
            <a:r>
              <a:rPr lang="fr-CH" b="1" i="0" u="none" strike="noStrike" dirty="0">
                <a:solidFill>
                  <a:srgbClr val="000000"/>
                </a:solidFill>
                <a:effectLst/>
              </a:rPr>
              <a:t>couches </a:t>
            </a:r>
            <a:r>
              <a:rPr lang="fr-CH" b="1" i="0" u="none" strike="noStrike" dirty="0" err="1">
                <a:solidFill>
                  <a:srgbClr val="000000"/>
                </a:solidFill>
                <a:effectLst/>
              </a:rPr>
              <a:t>feedforward</a:t>
            </a:r>
            <a:r>
              <a:rPr lang="fr-CH" b="0" i="0" u="none" strike="noStrike" dirty="0">
                <a:solidFill>
                  <a:srgbClr val="000000"/>
                </a:solidFill>
                <a:effectLst/>
              </a:rPr>
              <a:t>(des réseaux de neurones classiques) pour enrichir la représentation.</a:t>
            </a:r>
          </a:p>
          <a:p>
            <a:pPr algn="l">
              <a:buFont typeface="Arial" panose="020B0604020202020204" pitchFamily="34" charset="0"/>
              <a:buChar char="•"/>
            </a:pPr>
            <a:r>
              <a:rPr lang="fr-CH" b="0" i="0" u="none" strike="noStrike" dirty="0">
                <a:solidFill>
                  <a:srgbClr val="000000"/>
                </a:solidFill>
                <a:effectLst/>
              </a:rPr>
              <a:t>Des connexions résiduelles et une normalisation sont utilisées pour stabiliser l’apprentissage.</a:t>
            </a:r>
          </a:p>
          <a:p>
            <a:pPr algn="l"/>
            <a:r>
              <a:rPr lang="fr-CH" b="1" i="0" u="none" strike="noStrike" dirty="0">
                <a:solidFill>
                  <a:srgbClr val="000000"/>
                </a:solidFill>
                <a:effectLst/>
              </a:rPr>
              <a:t>5. Décodage (pour les tâches génératives)</a:t>
            </a:r>
          </a:p>
          <a:p>
            <a:pPr algn="l">
              <a:buFont typeface="Arial" panose="020B0604020202020204" pitchFamily="34" charset="0"/>
              <a:buChar char="•"/>
            </a:pPr>
            <a:r>
              <a:rPr lang="fr-CH" b="0" i="0" u="none" strike="noStrike" dirty="0">
                <a:solidFill>
                  <a:srgbClr val="000000"/>
                </a:solidFill>
                <a:effectLst/>
              </a:rPr>
              <a:t>Le décodeur utilise à nouveau l’attention, en se basant à la fois sur les données encodées et sur ce qui a été généré jusqu’à présent.</a:t>
            </a:r>
          </a:p>
          <a:p>
            <a:pPr algn="l">
              <a:buFont typeface="Arial" panose="020B0604020202020204" pitchFamily="34" charset="0"/>
              <a:buChar char="•"/>
            </a:pPr>
            <a:r>
              <a:rPr lang="fr-CH" b="0" i="0" u="none" strike="noStrike" dirty="0">
                <a:solidFill>
                  <a:srgbClr val="000000"/>
                </a:solidFill>
                <a:effectLst/>
              </a:rPr>
              <a:t>Il génère les sorties séquentiellement, un élément à la fois.</a:t>
            </a:r>
          </a:p>
          <a:p>
            <a:pPr algn="l"/>
            <a:r>
              <a:rPr lang="fr-CH" b="1" i="0" u="none" strike="noStrike" dirty="0">
                <a:solidFill>
                  <a:srgbClr val="000000"/>
                </a:solidFill>
                <a:effectLst/>
              </a:rPr>
              <a:t>6. Entraînement et efficacité</a:t>
            </a:r>
          </a:p>
          <a:p>
            <a:pPr algn="l">
              <a:buFont typeface="Arial" panose="020B0604020202020204" pitchFamily="34" charset="0"/>
              <a:buChar char="•"/>
            </a:pPr>
            <a:r>
              <a:rPr lang="fr-CH" b="0" i="0" u="none" strike="noStrike" dirty="0">
                <a:solidFill>
                  <a:srgbClr val="000000"/>
                </a:solidFill>
                <a:effectLst/>
              </a:rPr>
              <a:t>Les Transformers sont entraînés avec des techniques comme </a:t>
            </a:r>
            <a:r>
              <a:rPr lang="fr-CH" b="1" i="0" u="none" strike="noStrike" dirty="0">
                <a:solidFill>
                  <a:srgbClr val="000000"/>
                </a:solidFill>
                <a:effectLst/>
              </a:rPr>
              <a:t>l’apprentissage supervisé</a:t>
            </a:r>
            <a:r>
              <a:rPr lang="fr-CH" b="0" i="0" u="none" strike="noStrike" dirty="0">
                <a:solidFill>
                  <a:srgbClr val="000000"/>
                </a:solidFill>
                <a:effectLst/>
              </a:rPr>
              <a:t> (exemple : correspondances entrée-sortie) ou non supervisé (exemple : prédiction de mots masqués dans BERT).</a:t>
            </a:r>
          </a:p>
          <a:p>
            <a:pPr algn="l">
              <a:buFont typeface="Arial" panose="020B0604020202020204" pitchFamily="34" charset="0"/>
              <a:buChar char="•"/>
            </a:pPr>
            <a:r>
              <a:rPr lang="fr-CH" b="0" i="0" u="none" strike="noStrike" dirty="0">
                <a:solidFill>
                  <a:srgbClr val="000000"/>
                </a:solidFill>
                <a:effectLst/>
              </a:rPr>
              <a:t>Le modèle est hautement </a:t>
            </a:r>
            <a:r>
              <a:rPr lang="fr-CH" b="1" i="0" u="none" strike="noStrike" dirty="0" err="1">
                <a:solidFill>
                  <a:srgbClr val="000000"/>
                </a:solidFill>
                <a:effectLst/>
              </a:rPr>
              <a:t>parallélisable</a:t>
            </a:r>
            <a:r>
              <a:rPr lang="fr-CH" b="0" i="0" u="none" strike="noStrike" dirty="0">
                <a:solidFill>
                  <a:srgbClr val="000000"/>
                </a:solidFill>
                <a:effectLst/>
              </a:rPr>
              <a:t>, ce qui le rend efficace sur des </a:t>
            </a:r>
            <a:r>
              <a:rPr lang="fr-CH" b="0" i="0" u="none" strike="noStrike" dirty="0" err="1">
                <a:solidFill>
                  <a:srgbClr val="000000"/>
                </a:solidFill>
                <a:effectLst/>
              </a:rPr>
              <a:t>GPUs</a:t>
            </a:r>
            <a:r>
              <a:rPr lang="fr-CH" b="0" i="0" u="none" strike="noStrike" dirty="0">
                <a:solidFill>
                  <a:srgbClr val="000000"/>
                </a:solidFill>
                <a:effectLst/>
              </a:rPr>
              <a:t>/</a:t>
            </a:r>
            <a:r>
              <a:rPr lang="fr-CH" b="0" i="0" u="none" strike="noStrike" dirty="0" err="1">
                <a:solidFill>
                  <a:srgbClr val="000000"/>
                </a:solidFill>
                <a:effectLst/>
              </a:rPr>
              <a:t>TPUs</a:t>
            </a:r>
            <a:r>
              <a:rPr lang="fr-CH" b="0" i="0" u="none" strike="noStrike" dirty="0">
                <a:solidFill>
                  <a:srgbClr val="000000"/>
                </a:solidFill>
                <a:effectLst/>
              </a:rPr>
              <a:t> modernes.</a:t>
            </a:r>
          </a:p>
          <a:p>
            <a:pPr algn="l"/>
            <a:r>
              <a:rPr lang="fr-CH" b="1" i="0" u="none" strike="noStrike" dirty="0">
                <a:solidFill>
                  <a:srgbClr val="000000"/>
                </a:solidFill>
                <a:effectLst/>
              </a:rPr>
              <a:t>En Résumé</a:t>
            </a:r>
          </a:p>
          <a:p>
            <a:pPr algn="l"/>
            <a:r>
              <a:rPr lang="fr-CH" b="0" i="0" u="none" strike="noStrike" dirty="0">
                <a:solidFill>
                  <a:srgbClr val="000000"/>
                </a:solidFill>
                <a:effectLst/>
              </a:rPr>
              <a:t>L’architecture des Transformers se distingue par son </a:t>
            </a:r>
            <a:r>
              <a:rPr lang="fr-CH" b="1" i="0" u="none" strike="noStrike" dirty="0">
                <a:solidFill>
                  <a:srgbClr val="000000"/>
                </a:solidFill>
                <a:effectLst/>
              </a:rPr>
              <a:t>attention multi-tête</a:t>
            </a:r>
            <a:r>
              <a:rPr lang="fr-CH" b="0" i="0" u="none" strike="noStrike" dirty="0">
                <a:solidFill>
                  <a:srgbClr val="000000"/>
                </a:solidFill>
                <a:effectLst/>
              </a:rPr>
              <a:t>, qui permet de traiter des dépendances complexes dans des données séquentielles ou structurées, tout en étant adaptée aux calculs massivement parallèles. C'est ce qui les rend si performants dans des domaines comme la vision par ordinateur ou le traitement du langage naturel.</a:t>
            </a:r>
          </a:p>
          <a:p>
            <a:endParaRPr lang="fr-FR" dirty="0"/>
          </a:p>
        </p:txBody>
      </p:sp>
      <p:sp>
        <p:nvSpPr>
          <p:cNvPr id="4" name="Espace réservé du numéro de diapositive 3"/>
          <p:cNvSpPr>
            <a:spLocks noGrp="1"/>
          </p:cNvSpPr>
          <p:nvPr>
            <p:ph type="sldNum" sz="quarter" idx="5"/>
          </p:nvPr>
        </p:nvSpPr>
        <p:spPr/>
        <p:txBody>
          <a:bodyPr/>
          <a:lstStyle/>
          <a:p>
            <a:fld id="{873D6FC7-7FAE-2D49-8036-7F02AAEE121F}" type="slidenum">
              <a:rPr lang="fr-FR" smtClean="0"/>
              <a:t>10</a:t>
            </a:fld>
            <a:endParaRPr lang="fr-FR"/>
          </a:p>
        </p:txBody>
      </p:sp>
    </p:spTree>
    <p:extLst>
      <p:ext uri="{BB962C8B-B14F-4D97-AF65-F5344CB8AC3E}">
        <p14:creationId xmlns:p14="http://schemas.microsoft.com/office/powerpoint/2010/main" val="37825724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CC4BCD-A195-48C7-A930-C803458EC2D7}"/>
            </a:ext>
          </a:extLst>
        </p:cNvPr>
        <p:cNvGrpSpPr/>
        <p:nvPr/>
      </p:nvGrpSpPr>
      <p:grpSpPr>
        <a:xfrm>
          <a:off x="0" y="0"/>
          <a:ext cx="0" cy="0"/>
          <a:chOff x="0" y="0"/>
          <a:chExt cx="0" cy="0"/>
        </a:xfrm>
      </p:grpSpPr>
      <p:sp>
        <p:nvSpPr>
          <p:cNvPr id="2" name="Espace réservé de l'image des diapositives 1">
            <a:extLst>
              <a:ext uri="{FF2B5EF4-FFF2-40B4-BE49-F238E27FC236}">
                <a16:creationId xmlns:a16="http://schemas.microsoft.com/office/drawing/2014/main" id="{E1B3C34F-8175-4C45-02B6-2F2A31EA59B1}"/>
              </a:ext>
            </a:extLst>
          </p:cNvPr>
          <p:cNvSpPr>
            <a:spLocks noGrp="1" noRot="1" noChangeAspect="1"/>
          </p:cNvSpPr>
          <p:nvPr>
            <p:ph type="sldImg"/>
          </p:nvPr>
        </p:nvSpPr>
        <p:spPr/>
      </p:sp>
      <p:sp>
        <p:nvSpPr>
          <p:cNvPr id="3" name="Espace réservé des notes 2">
            <a:extLst>
              <a:ext uri="{FF2B5EF4-FFF2-40B4-BE49-F238E27FC236}">
                <a16:creationId xmlns:a16="http://schemas.microsoft.com/office/drawing/2014/main" id="{9D179C90-0194-BF79-586B-4C1A10EBA9A5}"/>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CH" b="0" dirty="0">
                <a:solidFill>
                  <a:srgbClr val="292929"/>
                </a:solidFill>
                <a:effectLst/>
              </a:rPr>
              <a:t>Outils pour le semestre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CH" b="0" dirty="0">
              <a:solidFill>
                <a:srgbClr val="292929"/>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fr-CH" b="0" dirty="0">
                <a:solidFill>
                  <a:srgbClr val="292929"/>
                </a:solidFill>
                <a:effectLst/>
              </a:rPr>
              <a:t>Installation technique, si nécessaire </a:t>
            </a:r>
            <a:r>
              <a:rPr lang="fr-CH" b="0" dirty="0" err="1">
                <a:solidFill>
                  <a:srgbClr val="292929"/>
                </a:solidFill>
                <a:effectLst/>
              </a:rPr>
              <a:t>jupyter</a:t>
            </a:r>
            <a:r>
              <a:rPr lang="fr-CH" b="0" dirty="0">
                <a:solidFill>
                  <a:srgbClr val="292929"/>
                </a:solidFill>
                <a:effectLst/>
              </a:rPr>
              <a:t> hub de l’uni </a:t>
            </a:r>
          </a:p>
          <a:p>
            <a:endParaRPr lang="fr-FR" dirty="0"/>
          </a:p>
        </p:txBody>
      </p:sp>
      <p:sp>
        <p:nvSpPr>
          <p:cNvPr id="4" name="Espace réservé du numéro de diapositive 3">
            <a:extLst>
              <a:ext uri="{FF2B5EF4-FFF2-40B4-BE49-F238E27FC236}">
                <a16:creationId xmlns:a16="http://schemas.microsoft.com/office/drawing/2014/main" id="{35728803-15DC-137C-B3CF-17DFC68D47E7}"/>
              </a:ext>
            </a:extLst>
          </p:cNvPr>
          <p:cNvSpPr>
            <a:spLocks noGrp="1"/>
          </p:cNvSpPr>
          <p:nvPr>
            <p:ph type="sldNum" sz="quarter" idx="5"/>
          </p:nvPr>
        </p:nvSpPr>
        <p:spPr/>
        <p:txBody>
          <a:bodyPr/>
          <a:lstStyle/>
          <a:p>
            <a:fld id="{873D6FC7-7FAE-2D49-8036-7F02AAEE121F}" type="slidenum">
              <a:rPr lang="fr-FR" smtClean="0"/>
              <a:t>11</a:t>
            </a:fld>
            <a:endParaRPr lang="fr-FR"/>
          </a:p>
        </p:txBody>
      </p:sp>
    </p:spTree>
    <p:extLst>
      <p:ext uri="{BB962C8B-B14F-4D97-AF65-F5344CB8AC3E}">
        <p14:creationId xmlns:p14="http://schemas.microsoft.com/office/powerpoint/2010/main" val="40939739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nSpc>
                <a:spcPts val="2025"/>
              </a:lnSpc>
            </a:pPr>
            <a:r>
              <a:rPr lang="fr-CH" b="0" dirty="0">
                <a:solidFill>
                  <a:srgbClr val="0451A5"/>
                </a:solidFill>
                <a:effectLst/>
                <a:latin typeface="Menlo" panose="020B0609030804020204" pitchFamily="49" charset="0"/>
              </a:rPr>
              <a:t>-</a:t>
            </a:r>
            <a:r>
              <a:rPr lang="fr-CH" b="0" dirty="0">
                <a:solidFill>
                  <a:srgbClr val="292929"/>
                </a:solidFill>
                <a:effectLst/>
                <a:latin typeface="Menlo" panose="020B0609030804020204" pitchFamily="49" charset="0"/>
              </a:rPr>
              <a:t> Le système RGB est linéaire parce que les transitions de couleurs et les mélanges sont proportionnels.</a:t>
            </a:r>
          </a:p>
          <a:p>
            <a:pPr>
              <a:lnSpc>
                <a:spcPts val="2025"/>
              </a:lnSpc>
            </a:pPr>
            <a:r>
              <a:rPr lang="fr-CH" b="0" dirty="0">
                <a:solidFill>
                  <a:srgbClr val="0451A5"/>
                </a:solidFill>
                <a:effectLst/>
                <a:latin typeface="Menlo" panose="020B0609030804020204" pitchFamily="49" charset="0"/>
              </a:rPr>
              <a:t>-</a:t>
            </a:r>
            <a:r>
              <a:rPr lang="fr-CH" b="0" dirty="0">
                <a:solidFill>
                  <a:srgbClr val="292929"/>
                </a:solidFill>
                <a:effectLst/>
                <a:latin typeface="Menlo" panose="020B0609030804020204" pitchFamily="49" charset="0"/>
              </a:rPr>
              <a:t> L'espace HSV est non-linéaire parce que la perception humaine des couleurs n'est pas linéaire. Par exemple, la manière dont nous percevons les changements de teinte n'est pas directement proportionnelle aux changements dans les valeurs RVB.</a:t>
            </a:r>
          </a:p>
          <a:p>
            <a:endParaRPr lang="fr-FR" dirty="0"/>
          </a:p>
        </p:txBody>
      </p:sp>
      <p:sp>
        <p:nvSpPr>
          <p:cNvPr id="4" name="Espace réservé du numéro de diapositive 3"/>
          <p:cNvSpPr>
            <a:spLocks noGrp="1"/>
          </p:cNvSpPr>
          <p:nvPr>
            <p:ph type="sldNum" sz="quarter" idx="5"/>
          </p:nvPr>
        </p:nvSpPr>
        <p:spPr/>
        <p:txBody>
          <a:bodyPr/>
          <a:lstStyle/>
          <a:p>
            <a:fld id="{873D6FC7-7FAE-2D49-8036-7F02AAEE121F}" type="slidenum">
              <a:rPr lang="fr-FR" smtClean="0"/>
              <a:t>21</a:t>
            </a:fld>
            <a:endParaRPr lang="fr-FR"/>
          </a:p>
        </p:txBody>
      </p:sp>
    </p:spTree>
    <p:extLst>
      <p:ext uri="{BB962C8B-B14F-4D97-AF65-F5344CB8AC3E}">
        <p14:creationId xmlns:p14="http://schemas.microsoft.com/office/powerpoint/2010/main" val="36108542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E37B356-DCD3-2D81-67A7-7AB3C762E693}"/>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F29D75CD-0063-8AC8-24AA-5E79DA8AE7E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2D039AAB-A6AC-5890-007C-1394AF79C495}"/>
              </a:ext>
            </a:extLst>
          </p:cNvPr>
          <p:cNvSpPr>
            <a:spLocks noGrp="1"/>
          </p:cNvSpPr>
          <p:nvPr>
            <p:ph type="dt" sz="half" idx="10"/>
          </p:nvPr>
        </p:nvSpPr>
        <p:spPr/>
        <p:txBody>
          <a:bodyPr/>
          <a:lstStyle/>
          <a:p>
            <a:fld id="{4920AB6F-2B71-3447-8282-0089BB627252}" type="datetimeFigureOut">
              <a:rPr lang="fr-FR" smtClean="0"/>
              <a:t>17/02/2025</a:t>
            </a:fld>
            <a:endParaRPr lang="fr-FR"/>
          </a:p>
        </p:txBody>
      </p:sp>
      <p:sp>
        <p:nvSpPr>
          <p:cNvPr id="5" name="Espace réservé du pied de page 4">
            <a:extLst>
              <a:ext uri="{FF2B5EF4-FFF2-40B4-BE49-F238E27FC236}">
                <a16:creationId xmlns:a16="http://schemas.microsoft.com/office/drawing/2014/main" id="{E5596D4D-C30E-A629-9D43-54FCB8F8991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84C8E923-3F5E-8CE5-700B-7FED17AA3AFF}"/>
              </a:ext>
            </a:extLst>
          </p:cNvPr>
          <p:cNvSpPr>
            <a:spLocks noGrp="1"/>
          </p:cNvSpPr>
          <p:nvPr>
            <p:ph type="sldNum" sz="quarter" idx="12"/>
          </p:nvPr>
        </p:nvSpPr>
        <p:spPr/>
        <p:txBody>
          <a:bodyPr/>
          <a:lstStyle/>
          <a:p>
            <a:fld id="{E9DCCCDD-7903-354C-9938-44833274D3EA}" type="slidenum">
              <a:rPr lang="fr-FR" smtClean="0"/>
              <a:t>‹N°›</a:t>
            </a:fld>
            <a:endParaRPr lang="fr-FR"/>
          </a:p>
        </p:txBody>
      </p:sp>
    </p:spTree>
    <p:extLst>
      <p:ext uri="{BB962C8B-B14F-4D97-AF65-F5344CB8AC3E}">
        <p14:creationId xmlns:p14="http://schemas.microsoft.com/office/powerpoint/2010/main" val="28530470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EA24FA-73DE-63F7-B219-8B3BA938CB29}"/>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34A9ACAC-2D29-6289-3FBD-8840299D3C39}"/>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BA6988C-124A-5EB2-EC74-DEEE7AB9C0F8}"/>
              </a:ext>
            </a:extLst>
          </p:cNvPr>
          <p:cNvSpPr>
            <a:spLocks noGrp="1"/>
          </p:cNvSpPr>
          <p:nvPr>
            <p:ph type="dt" sz="half" idx="10"/>
          </p:nvPr>
        </p:nvSpPr>
        <p:spPr/>
        <p:txBody>
          <a:bodyPr/>
          <a:lstStyle/>
          <a:p>
            <a:fld id="{4920AB6F-2B71-3447-8282-0089BB627252}" type="datetimeFigureOut">
              <a:rPr lang="fr-FR" smtClean="0"/>
              <a:t>17/02/2025</a:t>
            </a:fld>
            <a:endParaRPr lang="fr-FR"/>
          </a:p>
        </p:txBody>
      </p:sp>
      <p:sp>
        <p:nvSpPr>
          <p:cNvPr id="5" name="Espace réservé du pied de page 4">
            <a:extLst>
              <a:ext uri="{FF2B5EF4-FFF2-40B4-BE49-F238E27FC236}">
                <a16:creationId xmlns:a16="http://schemas.microsoft.com/office/drawing/2014/main" id="{48A4107C-27F6-384C-477C-0B7D834ABC0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506B3F5-E289-2EA0-FAC2-1641EE12259F}"/>
              </a:ext>
            </a:extLst>
          </p:cNvPr>
          <p:cNvSpPr>
            <a:spLocks noGrp="1"/>
          </p:cNvSpPr>
          <p:nvPr>
            <p:ph type="sldNum" sz="quarter" idx="12"/>
          </p:nvPr>
        </p:nvSpPr>
        <p:spPr/>
        <p:txBody>
          <a:bodyPr/>
          <a:lstStyle/>
          <a:p>
            <a:fld id="{E9DCCCDD-7903-354C-9938-44833274D3EA}" type="slidenum">
              <a:rPr lang="fr-FR" smtClean="0"/>
              <a:t>‹N°›</a:t>
            </a:fld>
            <a:endParaRPr lang="fr-FR"/>
          </a:p>
        </p:txBody>
      </p:sp>
    </p:spTree>
    <p:extLst>
      <p:ext uri="{BB962C8B-B14F-4D97-AF65-F5344CB8AC3E}">
        <p14:creationId xmlns:p14="http://schemas.microsoft.com/office/powerpoint/2010/main" val="75669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E0D5168F-4882-3E27-10A3-C0FF31AD2BE0}"/>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FAD363A5-1B5C-7741-7290-4B95E72844AA}"/>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96D43F32-1EBA-8B54-67D6-5A0C1F39C0C5}"/>
              </a:ext>
            </a:extLst>
          </p:cNvPr>
          <p:cNvSpPr>
            <a:spLocks noGrp="1"/>
          </p:cNvSpPr>
          <p:nvPr>
            <p:ph type="dt" sz="half" idx="10"/>
          </p:nvPr>
        </p:nvSpPr>
        <p:spPr/>
        <p:txBody>
          <a:bodyPr/>
          <a:lstStyle/>
          <a:p>
            <a:fld id="{4920AB6F-2B71-3447-8282-0089BB627252}" type="datetimeFigureOut">
              <a:rPr lang="fr-FR" smtClean="0"/>
              <a:t>17/02/2025</a:t>
            </a:fld>
            <a:endParaRPr lang="fr-FR"/>
          </a:p>
        </p:txBody>
      </p:sp>
      <p:sp>
        <p:nvSpPr>
          <p:cNvPr id="5" name="Espace réservé du pied de page 4">
            <a:extLst>
              <a:ext uri="{FF2B5EF4-FFF2-40B4-BE49-F238E27FC236}">
                <a16:creationId xmlns:a16="http://schemas.microsoft.com/office/drawing/2014/main" id="{3DCAD361-9D5C-FBCC-0191-215B0F11784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2C55B3F5-7154-6CF8-DF29-E1677B7C3EDC}"/>
              </a:ext>
            </a:extLst>
          </p:cNvPr>
          <p:cNvSpPr>
            <a:spLocks noGrp="1"/>
          </p:cNvSpPr>
          <p:nvPr>
            <p:ph type="sldNum" sz="quarter" idx="12"/>
          </p:nvPr>
        </p:nvSpPr>
        <p:spPr/>
        <p:txBody>
          <a:bodyPr/>
          <a:lstStyle/>
          <a:p>
            <a:fld id="{E9DCCCDD-7903-354C-9938-44833274D3EA}" type="slidenum">
              <a:rPr lang="fr-FR" smtClean="0"/>
              <a:t>‹N°›</a:t>
            </a:fld>
            <a:endParaRPr lang="fr-FR"/>
          </a:p>
        </p:txBody>
      </p:sp>
    </p:spTree>
    <p:extLst>
      <p:ext uri="{BB962C8B-B14F-4D97-AF65-F5344CB8AC3E}">
        <p14:creationId xmlns:p14="http://schemas.microsoft.com/office/powerpoint/2010/main" val="2913997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91681F5-1C70-F174-6E52-CCB737BD41AE}"/>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B3D0637B-9679-B9DE-EA3C-97AED38EF59B}"/>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2059421C-AF2A-F1A0-4F16-F406F6D9F232}"/>
              </a:ext>
            </a:extLst>
          </p:cNvPr>
          <p:cNvSpPr>
            <a:spLocks noGrp="1"/>
          </p:cNvSpPr>
          <p:nvPr>
            <p:ph type="dt" sz="half" idx="10"/>
          </p:nvPr>
        </p:nvSpPr>
        <p:spPr/>
        <p:txBody>
          <a:bodyPr/>
          <a:lstStyle/>
          <a:p>
            <a:fld id="{4920AB6F-2B71-3447-8282-0089BB627252}" type="datetimeFigureOut">
              <a:rPr lang="fr-FR" smtClean="0"/>
              <a:t>17/02/2025</a:t>
            </a:fld>
            <a:endParaRPr lang="fr-FR"/>
          </a:p>
        </p:txBody>
      </p:sp>
      <p:sp>
        <p:nvSpPr>
          <p:cNvPr id="5" name="Espace réservé du pied de page 4">
            <a:extLst>
              <a:ext uri="{FF2B5EF4-FFF2-40B4-BE49-F238E27FC236}">
                <a16:creationId xmlns:a16="http://schemas.microsoft.com/office/drawing/2014/main" id="{190E51BF-D08E-3F23-0C53-5F19A713568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8CECB7A-309B-AB2E-8B44-1C6AC43728C5}"/>
              </a:ext>
            </a:extLst>
          </p:cNvPr>
          <p:cNvSpPr>
            <a:spLocks noGrp="1"/>
          </p:cNvSpPr>
          <p:nvPr>
            <p:ph type="sldNum" sz="quarter" idx="12"/>
          </p:nvPr>
        </p:nvSpPr>
        <p:spPr/>
        <p:txBody>
          <a:bodyPr/>
          <a:lstStyle/>
          <a:p>
            <a:fld id="{E9DCCCDD-7903-354C-9938-44833274D3EA}" type="slidenum">
              <a:rPr lang="fr-FR" smtClean="0"/>
              <a:t>‹N°›</a:t>
            </a:fld>
            <a:endParaRPr lang="fr-FR"/>
          </a:p>
        </p:txBody>
      </p:sp>
    </p:spTree>
    <p:extLst>
      <p:ext uri="{BB962C8B-B14F-4D97-AF65-F5344CB8AC3E}">
        <p14:creationId xmlns:p14="http://schemas.microsoft.com/office/powerpoint/2010/main" val="10928040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AFEEC73-F3B0-AE3B-228D-8343E0806A03}"/>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D7AFE1FC-4468-38B8-86D4-D06EF8890EF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468AB01F-560E-E11C-7B87-C771A318AA42}"/>
              </a:ext>
            </a:extLst>
          </p:cNvPr>
          <p:cNvSpPr>
            <a:spLocks noGrp="1"/>
          </p:cNvSpPr>
          <p:nvPr>
            <p:ph type="dt" sz="half" idx="10"/>
          </p:nvPr>
        </p:nvSpPr>
        <p:spPr/>
        <p:txBody>
          <a:bodyPr/>
          <a:lstStyle/>
          <a:p>
            <a:fld id="{4920AB6F-2B71-3447-8282-0089BB627252}" type="datetimeFigureOut">
              <a:rPr lang="fr-FR" smtClean="0"/>
              <a:t>17/02/2025</a:t>
            </a:fld>
            <a:endParaRPr lang="fr-FR"/>
          </a:p>
        </p:txBody>
      </p:sp>
      <p:sp>
        <p:nvSpPr>
          <p:cNvPr id="5" name="Espace réservé du pied de page 4">
            <a:extLst>
              <a:ext uri="{FF2B5EF4-FFF2-40B4-BE49-F238E27FC236}">
                <a16:creationId xmlns:a16="http://schemas.microsoft.com/office/drawing/2014/main" id="{B918808C-7FD2-C355-9A1E-66BEE457EE5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3EB6B65-72C8-050A-6445-6FCC02890EB2}"/>
              </a:ext>
            </a:extLst>
          </p:cNvPr>
          <p:cNvSpPr>
            <a:spLocks noGrp="1"/>
          </p:cNvSpPr>
          <p:nvPr>
            <p:ph type="sldNum" sz="quarter" idx="12"/>
          </p:nvPr>
        </p:nvSpPr>
        <p:spPr/>
        <p:txBody>
          <a:bodyPr/>
          <a:lstStyle/>
          <a:p>
            <a:fld id="{E9DCCCDD-7903-354C-9938-44833274D3EA}" type="slidenum">
              <a:rPr lang="fr-FR" smtClean="0"/>
              <a:t>‹N°›</a:t>
            </a:fld>
            <a:endParaRPr lang="fr-FR"/>
          </a:p>
        </p:txBody>
      </p:sp>
    </p:spTree>
    <p:extLst>
      <p:ext uri="{BB962C8B-B14F-4D97-AF65-F5344CB8AC3E}">
        <p14:creationId xmlns:p14="http://schemas.microsoft.com/office/powerpoint/2010/main" val="21798614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1937434-8B0B-EF4E-0BA0-E89A3AA15F14}"/>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6C96278E-B69E-CD9B-0492-3D03FBD38C3E}"/>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CF2CBCA0-4FC6-AEAC-B551-43136247BB9B}"/>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9EEB5971-C371-AEF4-826A-9DBCD621B709}"/>
              </a:ext>
            </a:extLst>
          </p:cNvPr>
          <p:cNvSpPr>
            <a:spLocks noGrp="1"/>
          </p:cNvSpPr>
          <p:nvPr>
            <p:ph type="dt" sz="half" idx="10"/>
          </p:nvPr>
        </p:nvSpPr>
        <p:spPr/>
        <p:txBody>
          <a:bodyPr/>
          <a:lstStyle/>
          <a:p>
            <a:fld id="{4920AB6F-2B71-3447-8282-0089BB627252}" type="datetimeFigureOut">
              <a:rPr lang="fr-FR" smtClean="0"/>
              <a:t>17/02/2025</a:t>
            </a:fld>
            <a:endParaRPr lang="fr-FR"/>
          </a:p>
        </p:txBody>
      </p:sp>
      <p:sp>
        <p:nvSpPr>
          <p:cNvPr id="6" name="Espace réservé du pied de page 5">
            <a:extLst>
              <a:ext uri="{FF2B5EF4-FFF2-40B4-BE49-F238E27FC236}">
                <a16:creationId xmlns:a16="http://schemas.microsoft.com/office/drawing/2014/main" id="{4BECE6DC-1087-243E-633A-7B5BF2220F7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7EF5BBA0-6E34-42B3-D538-1995D03DF949}"/>
              </a:ext>
            </a:extLst>
          </p:cNvPr>
          <p:cNvSpPr>
            <a:spLocks noGrp="1"/>
          </p:cNvSpPr>
          <p:nvPr>
            <p:ph type="sldNum" sz="quarter" idx="12"/>
          </p:nvPr>
        </p:nvSpPr>
        <p:spPr/>
        <p:txBody>
          <a:bodyPr/>
          <a:lstStyle/>
          <a:p>
            <a:fld id="{E9DCCCDD-7903-354C-9938-44833274D3EA}" type="slidenum">
              <a:rPr lang="fr-FR" smtClean="0"/>
              <a:t>‹N°›</a:t>
            </a:fld>
            <a:endParaRPr lang="fr-FR"/>
          </a:p>
        </p:txBody>
      </p:sp>
    </p:spTree>
    <p:extLst>
      <p:ext uri="{BB962C8B-B14F-4D97-AF65-F5344CB8AC3E}">
        <p14:creationId xmlns:p14="http://schemas.microsoft.com/office/powerpoint/2010/main" val="19685061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24183E-30DF-3403-28DD-E3E752F3923C}"/>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AA6B219E-8C1F-55E6-691A-BEBE95ED58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B25D9148-A9F3-F8BB-A834-C39872654FA1}"/>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4961950C-9287-7536-4650-75557EBD6B3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92083486-CB98-E871-45C7-2A0F4BB13D1C}"/>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C741793B-E1F4-0345-A803-D7AD83B0FCA9}"/>
              </a:ext>
            </a:extLst>
          </p:cNvPr>
          <p:cNvSpPr>
            <a:spLocks noGrp="1"/>
          </p:cNvSpPr>
          <p:nvPr>
            <p:ph type="dt" sz="half" idx="10"/>
          </p:nvPr>
        </p:nvSpPr>
        <p:spPr/>
        <p:txBody>
          <a:bodyPr/>
          <a:lstStyle/>
          <a:p>
            <a:fld id="{4920AB6F-2B71-3447-8282-0089BB627252}" type="datetimeFigureOut">
              <a:rPr lang="fr-FR" smtClean="0"/>
              <a:t>17/02/2025</a:t>
            </a:fld>
            <a:endParaRPr lang="fr-FR"/>
          </a:p>
        </p:txBody>
      </p:sp>
      <p:sp>
        <p:nvSpPr>
          <p:cNvPr id="8" name="Espace réservé du pied de page 7">
            <a:extLst>
              <a:ext uri="{FF2B5EF4-FFF2-40B4-BE49-F238E27FC236}">
                <a16:creationId xmlns:a16="http://schemas.microsoft.com/office/drawing/2014/main" id="{2AF94034-D7D0-ED64-A0E5-93628543DCF5}"/>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A716333D-045A-E99C-87BF-2B19A138E512}"/>
              </a:ext>
            </a:extLst>
          </p:cNvPr>
          <p:cNvSpPr>
            <a:spLocks noGrp="1"/>
          </p:cNvSpPr>
          <p:nvPr>
            <p:ph type="sldNum" sz="quarter" idx="12"/>
          </p:nvPr>
        </p:nvSpPr>
        <p:spPr/>
        <p:txBody>
          <a:bodyPr/>
          <a:lstStyle/>
          <a:p>
            <a:fld id="{E9DCCCDD-7903-354C-9938-44833274D3EA}" type="slidenum">
              <a:rPr lang="fr-FR" smtClean="0"/>
              <a:t>‹N°›</a:t>
            </a:fld>
            <a:endParaRPr lang="fr-FR"/>
          </a:p>
        </p:txBody>
      </p:sp>
    </p:spTree>
    <p:extLst>
      <p:ext uri="{BB962C8B-B14F-4D97-AF65-F5344CB8AC3E}">
        <p14:creationId xmlns:p14="http://schemas.microsoft.com/office/powerpoint/2010/main" val="2931223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F174B9-66BD-E403-371A-028B3CE03E7E}"/>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2FBCBEAA-E8D8-7875-62D1-9FB7B5F2E3CE}"/>
              </a:ext>
            </a:extLst>
          </p:cNvPr>
          <p:cNvSpPr>
            <a:spLocks noGrp="1"/>
          </p:cNvSpPr>
          <p:nvPr>
            <p:ph type="dt" sz="half" idx="10"/>
          </p:nvPr>
        </p:nvSpPr>
        <p:spPr/>
        <p:txBody>
          <a:bodyPr/>
          <a:lstStyle/>
          <a:p>
            <a:fld id="{4920AB6F-2B71-3447-8282-0089BB627252}" type="datetimeFigureOut">
              <a:rPr lang="fr-FR" smtClean="0"/>
              <a:t>17/02/2025</a:t>
            </a:fld>
            <a:endParaRPr lang="fr-FR"/>
          </a:p>
        </p:txBody>
      </p:sp>
      <p:sp>
        <p:nvSpPr>
          <p:cNvPr id="4" name="Espace réservé du pied de page 3">
            <a:extLst>
              <a:ext uri="{FF2B5EF4-FFF2-40B4-BE49-F238E27FC236}">
                <a16:creationId xmlns:a16="http://schemas.microsoft.com/office/drawing/2014/main" id="{6D394A16-7921-76F3-2DC6-35A4DDFD77B1}"/>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B77C767B-1CCC-9A5D-ED68-F9BE66E2D49D}"/>
              </a:ext>
            </a:extLst>
          </p:cNvPr>
          <p:cNvSpPr>
            <a:spLocks noGrp="1"/>
          </p:cNvSpPr>
          <p:nvPr>
            <p:ph type="sldNum" sz="quarter" idx="12"/>
          </p:nvPr>
        </p:nvSpPr>
        <p:spPr/>
        <p:txBody>
          <a:bodyPr/>
          <a:lstStyle/>
          <a:p>
            <a:fld id="{E9DCCCDD-7903-354C-9938-44833274D3EA}" type="slidenum">
              <a:rPr lang="fr-FR" smtClean="0"/>
              <a:t>‹N°›</a:t>
            </a:fld>
            <a:endParaRPr lang="fr-FR"/>
          </a:p>
        </p:txBody>
      </p:sp>
    </p:spTree>
    <p:extLst>
      <p:ext uri="{BB962C8B-B14F-4D97-AF65-F5344CB8AC3E}">
        <p14:creationId xmlns:p14="http://schemas.microsoft.com/office/powerpoint/2010/main" val="501764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89C87638-89C5-02F9-04C2-C3BFC91F34FD}"/>
              </a:ext>
            </a:extLst>
          </p:cNvPr>
          <p:cNvSpPr>
            <a:spLocks noGrp="1"/>
          </p:cNvSpPr>
          <p:nvPr>
            <p:ph type="dt" sz="half" idx="10"/>
          </p:nvPr>
        </p:nvSpPr>
        <p:spPr/>
        <p:txBody>
          <a:bodyPr/>
          <a:lstStyle/>
          <a:p>
            <a:fld id="{4920AB6F-2B71-3447-8282-0089BB627252}" type="datetimeFigureOut">
              <a:rPr lang="fr-FR" smtClean="0"/>
              <a:t>17/02/2025</a:t>
            </a:fld>
            <a:endParaRPr lang="fr-FR"/>
          </a:p>
        </p:txBody>
      </p:sp>
      <p:sp>
        <p:nvSpPr>
          <p:cNvPr id="3" name="Espace réservé du pied de page 2">
            <a:extLst>
              <a:ext uri="{FF2B5EF4-FFF2-40B4-BE49-F238E27FC236}">
                <a16:creationId xmlns:a16="http://schemas.microsoft.com/office/drawing/2014/main" id="{21F282CE-3B81-F284-E7E1-DBD37D8F3FC9}"/>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97BE6866-CA78-1D4C-CC21-37EC36B5D99E}"/>
              </a:ext>
            </a:extLst>
          </p:cNvPr>
          <p:cNvSpPr>
            <a:spLocks noGrp="1"/>
          </p:cNvSpPr>
          <p:nvPr>
            <p:ph type="sldNum" sz="quarter" idx="12"/>
          </p:nvPr>
        </p:nvSpPr>
        <p:spPr/>
        <p:txBody>
          <a:bodyPr/>
          <a:lstStyle/>
          <a:p>
            <a:fld id="{E9DCCCDD-7903-354C-9938-44833274D3EA}" type="slidenum">
              <a:rPr lang="fr-FR" smtClean="0"/>
              <a:t>‹N°›</a:t>
            </a:fld>
            <a:endParaRPr lang="fr-FR"/>
          </a:p>
        </p:txBody>
      </p:sp>
    </p:spTree>
    <p:extLst>
      <p:ext uri="{BB962C8B-B14F-4D97-AF65-F5344CB8AC3E}">
        <p14:creationId xmlns:p14="http://schemas.microsoft.com/office/powerpoint/2010/main" val="22392284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3CD384F-493A-F2D6-5732-58506486FFD3}"/>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4F0C4A3E-FC09-70B0-98F8-A9D18045C8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B3F9CB26-A357-FD08-7EA8-3301D792E3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C451A27-FA4E-6934-9F33-5783BAB911D5}"/>
              </a:ext>
            </a:extLst>
          </p:cNvPr>
          <p:cNvSpPr>
            <a:spLocks noGrp="1"/>
          </p:cNvSpPr>
          <p:nvPr>
            <p:ph type="dt" sz="half" idx="10"/>
          </p:nvPr>
        </p:nvSpPr>
        <p:spPr/>
        <p:txBody>
          <a:bodyPr/>
          <a:lstStyle/>
          <a:p>
            <a:fld id="{4920AB6F-2B71-3447-8282-0089BB627252}" type="datetimeFigureOut">
              <a:rPr lang="fr-FR" smtClean="0"/>
              <a:t>17/02/2025</a:t>
            </a:fld>
            <a:endParaRPr lang="fr-FR"/>
          </a:p>
        </p:txBody>
      </p:sp>
      <p:sp>
        <p:nvSpPr>
          <p:cNvPr id="6" name="Espace réservé du pied de page 5">
            <a:extLst>
              <a:ext uri="{FF2B5EF4-FFF2-40B4-BE49-F238E27FC236}">
                <a16:creationId xmlns:a16="http://schemas.microsoft.com/office/drawing/2014/main" id="{FCA5E74F-8DBD-F68A-3617-CC8CB41891F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9FFF83D-B5E6-2E19-EA64-830ADA88B7CB}"/>
              </a:ext>
            </a:extLst>
          </p:cNvPr>
          <p:cNvSpPr>
            <a:spLocks noGrp="1"/>
          </p:cNvSpPr>
          <p:nvPr>
            <p:ph type="sldNum" sz="quarter" idx="12"/>
          </p:nvPr>
        </p:nvSpPr>
        <p:spPr/>
        <p:txBody>
          <a:bodyPr/>
          <a:lstStyle/>
          <a:p>
            <a:fld id="{E9DCCCDD-7903-354C-9938-44833274D3EA}" type="slidenum">
              <a:rPr lang="fr-FR" smtClean="0"/>
              <a:t>‹N°›</a:t>
            </a:fld>
            <a:endParaRPr lang="fr-FR"/>
          </a:p>
        </p:txBody>
      </p:sp>
    </p:spTree>
    <p:extLst>
      <p:ext uri="{BB962C8B-B14F-4D97-AF65-F5344CB8AC3E}">
        <p14:creationId xmlns:p14="http://schemas.microsoft.com/office/powerpoint/2010/main" val="4045899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BFD7CC8-1DE0-3123-2C42-17389E41BAF0}"/>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6D705C15-F872-0E61-14AA-77E7C32768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9D0F318C-136E-AE01-ADF6-31CE4720A9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C1E7E20-D551-05C6-9F45-8D59809BEE7C}"/>
              </a:ext>
            </a:extLst>
          </p:cNvPr>
          <p:cNvSpPr>
            <a:spLocks noGrp="1"/>
          </p:cNvSpPr>
          <p:nvPr>
            <p:ph type="dt" sz="half" idx="10"/>
          </p:nvPr>
        </p:nvSpPr>
        <p:spPr/>
        <p:txBody>
          <a:bodyPr/>
          <a:lstStyle/>
          <a:p>
            <a:fld id="{4920AB6F-2B71-3447-8282-0089BB627252}" type="datetimeFigureOut">
              <a:rPr lang="fr-FR" smtClean="0"/>
              <a:t>17/02/2025</a:t>
            </a:fld>
            <a:endParaRPr lang="fr-FR"/>
          </a:p>
        </p:txBody>
      </p:sp>
      <p:sp>
        <p:nvSpPr>
          <p:cNvPr id="6" name="Espace réservé du pied de page 5">
            <a:extLst>
              <a:ext uri="{FF2B5EF4-FFF2-40B4-BE49-F238E27FC236}">
                <a16:creationId xmlns:a16="http://schemas.microsoft.com/office/drawing/2014/main" id="{5457FD7A-A572-9A77-A2C7-8F882EB92774}"/>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D4BC8B1-613E-394B-CBFF-EEB01364AEB7}"/>
              </a:ext>
            </a:extLst>
          </p:cNvPr>
          <p:cNvSpPr>
            <a:spLocks noGrp="1"/>
          </p:cNvSpPr>
          <p:nvPr>
            <p:ph type="sldNum" sz="quarter" idx="12"/>
          </p:nvPr>
        </p:nvSpPr>
        <p:spPr/>
        <p:txBody>
          <a:bodyPr/>
          <a:lstStyle/>
          <a:p>
            <a:fld id="{E9DCCCDD-7903-354C-9938-44833274D3EA}" type="slidenum">
              <a:rPr lang="fr-FR" smtClean="0"/>
              <a:t>‹N°›</a:t>
            </a:fld>
            <a:endParaRPr lang="fr-FR"/>
          </a:p>
        </p:txBody>
      </p:sp>
    </p:spTree>
    <p:extLst>
      <p:ext uri="{BB962C8B-B14F-4D97-AF65-F5344CB8AC3E}">
        <p14:creationId xmlns:p14="http://schemas.microsoft.com/office/powerpoint/2010/main" val="2429739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62FA0004-593A-38F4-2A29-082EAD2758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F5A19B59-ECD4-F7D4-C07F-474C80ACF7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03675FF-3131-20D8-5824-BF12992AFF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920AB6F-2B71-3447-8282-0089BB627252}" type="datetimeFigureOut">
              <a:rPr lang="fr-FR" smtClean="0"/>
              <a:t>17/02/2025</a:t>
            </a:fld>
            <a:endParaRPr lang="fr-FR"/>
          </a:p>
        </p:txBody>
      </p:sp>
      <p:sp>
        <p:nvSpPr>
          <p:cNvPr id="5" name="Espace réservé du pied de page 4">
            <a:extLst>
              <a:ext uri="{FF2B5EF4-FFF2-40B4-BE49-F238E27FC236}">
                <a16:creationId xmlns:a16="http://schemas.microsoft.com/office/drawing/2014/main" id="{60870BBE-F53B-ED81-A9F2-E717700E3E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6A0ACE66-8822-C1BD-A291-22F995D3E1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9DCCCDD-7903-354C-9938-44833274D3EA}" type="slidenum">
              <a:rPr lang="fr-FR" smtClean="0"/>
              <a:t>‹N°›</a:t>
            </a:fld>
            <a:endParaRPr lang="fr-FR"/>
          </a:p>
        </p:txBody>
      </p:sp>
    </p:spTree>
    <p:extLst>
      <p:ext uri="{BB962C8B-B14F-4D97-AF65-F5344CB8AC3E}">
        <p14:creationId xmlns:p14="http://schemas.microsoft.com/office/powerpoint/2010/main" val="22512306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6.jpeg"/><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55EE760-66EE-964B-BB6C-24850CADCEF9}"/>
              </a:ext>
            </a:extLst>
          </p:cNvPr>
          <p:cNvSpPr>
            <a:spLocks noGrp="1"/>
          </p:cNvSpPr>
          <p:nvPr>
            <p:ph type="ctrTitle"/>
          </p:nvPr>
        </p:nvSpPr>
        <p:spPr/>
        <p:txBody>
          <a:bodyPr>
            <a:normAutofit/>
          </a:bodyPr>
          <a:lstStyle/>
          <a:p>
            <a:r>
              <a:rPr lang="fr-CH" b="0" i="0" u="none" strike="noStrike" dirty="0">
                <a:solidFill>
                  <a:srgbClr val="222222"/>
                </a:solidFill>
                <a:effectLst/>
                <a:latin typeface="Roboto" panose="02000000000000000000" pitchFamily="2" charset="0"/>
              </a:rPr>
              <a:t>Du pixel aux images</a:t>
            </a:r>
            <a:endParaRPr lang="fr-FR" dirty="0"/>
          </a:p>
        </p:txBody>
      </p:sp>
      <p:sp>
        <p:nvSpPr>
          <p:cNvPr id="3" name="Sous-titre 2">
            <a:extLst>
              <a:ext uri="{FF2B5EF4-FFF2-40B4-BE49-F238E27FC236}">
                <a16:creationId xmlns:a16="http://schemas.microsoft.com/office/drawing/2014/main" id="{BEAE40DE-3261-CB1F-8B29-3549322D1DA0}"/>
              </a:ext>
            </a:extLst>
          </p:cNvPr>
          <p:cNvSpPr>
            <a:spLocks noGrp="1"/>
          </p:cNvSpPr>
          <p:nvPr>
            <p:ph type="subTitle" idx="1"/>
          </p:nvPr>
        </p:nvSpPr>
        <p:spPr/>
        <p:txBody>
          <a:bodyPr>
            <a:normAutofit/>
          </a:bodyPr>
          <a:lstStyle/>
          <a:p>
            <a:r>
              <a:rPr lang="fr-CH" dirty="0">
                <a:solidFill>
                  <a:srgbClr val="222222"/>
                </a:solidFill>
                <a:latin typeface="Roboto" panose="02000000000000000000" pitchFamily="2" charset="0"/>
              </a:rPr>
              <a:t>Introduction technique à la vision par ordinateur</a:t>
            </a:r>
          </a:p>
          <a:p>
            <a:endParaRPr lang="fr-CH" sz="1800" dirty="0">
              <a:solidFill>
                <a:srgbClr val="222222"/>
              </a:solidFill>
              <a:latin typeface="Roboto" panose="02000000000000000000" pitchFamily="2" charset="0"/>
            </a:endParaRPr>
          </a:p>
          <a:p>
            <a:endParaRPr lang="fr-CH" sz="1800" dirty="0">
              <a:solidFill>
                <a:srgbClr val="222222"/>
              </a:solidFill>
              <a:latin typeface="Roboto" panose="02000000000000000000" pitchFamily="2" charset="0"/>
            </a:endParaRPr>
          </a:p>
          <a:p>
            <a:r>
              <a:rPr lang="fr-CH" sz="1600" i="1" dirty="0">
                <a:solidFill>
                  <a:srgbClr val="222222"/>
                </a:solidFill>
                <a:latin typeface="Roboto" panose="02000000000000000000" pitchFamily="2" charset="0"/>
              </a:rPr>
              <a:t>Adrien Jeanrenaud – Université de Genève – Visual Contagions Project</a:t>
            </a:r>
            <a:endParaRPr lang="fr-FR" sz="1600" i="1" dirty="0"/>
          </a:p>
        </p:txBody>
      </p:sp>
      <p:pic>
        <p:nvPicPr>
          <p:cNvPr id="4" name="Picture 2">
            <a:extLst>
              <a:ext uri="{FF2B5EF4-FFF2-40B4-BE49-F238E27FC236}">
                <a16:creationId xmlns:a16="http://schemas.microsoft.com/office/drawing/2014/main" id="{CFA5A34B-9090-C6E7-2AEE-C8761CDD86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57532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54ED86-A8B1-C9EE-DFA2-BB72A95280B2}"/>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E4A1C046-2D24-3020-F031-8EAF1E608619}"/>
              </a:ext>
            </a:extLst>
          </p:cNvPr>
          <p:cNvSpPr>
            <a:spLocks noGrp="1"/>
          </p:cNvSpPr>
          <p:nvPr>
            <p:ph type="title"/>
          </p:nvPr>
        </p:nvSpPr>
        <p:spPr/>
        <p:txBody>
          <a:bodyPr/>
          <a:lstStyle/>
          <a:p>
            <a:r>
              <a:rPr lang="fr-FR" dirty="0"/>
              <a:t>Les </a:t>
            </a:r>
            <a:r>
              <a:rPr lang="fr-FR" dirty="0" err="1"/>
              <a:t>transformers</a:t>
            </a:r>
            <a:r>
              <a:rPr lang="fr-FR" dirty="0"/>
              <a:t>: un cap dans la vision par ordinateur</a:t>
            </a:r>
          </a:p>
        </p:txBody>
      </p:sp>
      <p:pic>
        <p:nvPicPr>
          <p:cNvPr id="4" name="Picture 2">
            <a:extLst>
              <a:ext uri="{FF2B5EF4-FFF2-40B4-BE49-F238E27FC236}">
                <a16:creationId xmlns:a16="http://schemas.microsoft.com/office/drawing/2014/main" id="{A0AC8DC4-1C08-3BB4-B9CF-2E7FF3D464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contenu 5">
            <a:extLst>
              <a:ext uri="{FF2B5EF4-FFF2-40B4-BE49-F238E27FC236}">
                <a16:creationId xmlns:a16="http://schemas.microsoft.com/office/drawing/2014/main" id="{B644A1BB-C41B-6C52-401F-97010E164A16}"/>
              </a:ext>
            </a:extLst>
          </p:cNvPr>
          <p:cNvSpPr>
            <a:spLocks noGrp="1"/>
          </p:cNvSpPr>
          <p:nvPr>
            <p:ph idx="1"/>
          </p:nvPr>
        </p:nvSpPr>
        <p:spPr/>
        <p:txBody>
          <a:bodyPr/>
          <a:lstStyle/>
          <a:p>
            <a:endParaRPr lang="fr-FR"/>
          </a:p>
        </p:txBody>
      </p:sp>
      <p:pic>
        <p:nvPicPr>
          <p:cNvPr id="3" name="Espace réservé du contenu 2">
            <a:extLst>
              <a:ext uri="{FF2B5EF4-FFF2-40B4-BE49-F238E27FC236}">
                <a16:creationId xmlns:a16="http://schemas.microsoft.com/office/drawing/2014/main" id="{3BD6FFE3-3F5C-1624-EDD4-C547AA84F29D}"/>
              </a:ext>
            </a:extLst>
          </p:cNvPr>
          <p:cNvPicPr>
            <a:picLocks noChangeAspect="1"/>
          </p:cNvPicPr>
          <p:nvPr/>
        </p:nvPicPr>
        <p:blipFill>
          <a:blip r:embed="rId4"/>
          <a:stretch>
            <a:fillRect/>
          </a:stretch>
        </p:blipFill>
        <p:spPr>
          <a:xfrm>
            <a:off x="4456719" y="1825625"/>
            <a:ext cx="3577142" cy="4351338"/>
          </a:xfrm>
          <a:prstGeom prst="rect">
            <a:avLst/>
          </a:prstGeom>
        </p:spPr>
      </p:pic>
    </p:spTree>
    <p:extLst>
      <p:ext uri="{BB962C8B-B14F-4D97-AF65-F5344CB8AC3E}">
        <p14:creationId xmlns:p14="http://schemas.microsoft.com/office/powerpoint/2010/main" val="1212970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7CB4AA-C286-6002-E673-C04724588F66}"/>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8888B498-A217-1691-CBC2-253D0B3E137C}"/>
              </a:ext>
            </a:extLst>
          </p:cNvPr>
          <p:cNvSpPr>
            <a:spLocks noGrp="1"/>
          </p:cNvSpPr>
          <p:nvPr>
            <p:ph type="title"/>
          </p:nvPr>
        </p:nvSpPr>
        <p:spPr>
          <a:xfrm>
            <a:off x="838200" y="365125"/>
            <a:ext cx="10619792" cy="1325563"/>
          </a:xfrm>
        </p:spPr>
        <p:txBody>
          <a:bodyPr/>
          <a:lstStyle/>
          <a:p>
            <a:r>
              <a:rPr lang="fr-FR" dirty="0"/>
              <a:t>Outils pour le semestre</a:t>
            </a:r>
          </a:p>
        </p:txBody>
      </p:sp>
      <p:pic>
        <p:nvPicPr>
          <p:cNvPr id="4" name="Picture 2">
            <a:extLst>
              <a:ext uri="{FF2B5EF4-FFF2-40B4-BE49-F238E27FC236}">
                <a16:creationId xmlns:a16="http://schemas.microsoft.com/office/drawing/2014/main" id="{895D5A4A-9674-37F0-707B-5FD25A8C6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 2">
            <a:extLst>
              <a:ext uri="{FF2B5EF4-FFF2-40B4-BE49-F238E27FC236}">
                <a16:creationId xmlns:a16="http://schemas.microsoft.com/office/drawing/2014/main" id="{0891C6A9-8529-4398-A252-6308879A5554}"/>
              </a:ext>
            </a:extLst>
          </p:cNvPr>
          <p:cNvPicPr>
            <a:picLocks noChangeAspect="1"/>
          </p:cNvPicPr>
          <p:nvPr/>
        </p:nvPicPr>
        <p:blipFill>
          <a:blip r:embed="rId4"/>
          <a:stretch>
            <a:fillRect/>
          </a:stretch>
        </p:blipFill>
        <p:spPr>
          <a:xfrm>
            <a:off x="734008" y="2385657"/>
            <a:ext cx="3947886" cy="2220686"/>
          </a:xfrm>
          <a:prstGeom prst="rect">
            <a:avLst/>
          </a:prstGeom>
        </p:spPr>
      </p:pic>
      <p:pic>
        <p:nvPicPr>
          <p:cNvPr id="5" name="Image 4">
            <a:extLst>
              <a:ext uri="{FF2B5EF4-FFF2-40B4-BE49-F238E27FC236}">
                <a16:creationId xmlns:a16="http://schemas.microsoft.com/office/drawing/2014/main" id="{803FB590-3142-F278-47A7-2EB6A5152EF8}"/>
              </a:ext>
            </a:extLst>
          </p:cNvPr>
          <p:cNvPicPr>
            <a:picLocks noChangeAspect="1"/>
          </p:cNvPicPr>
          <p:nvPr/>
        </p:nvPicPr>
        <p:blipFill>
          <a:blip r:embed="rId5"/>
          <a:stretch>
            <a:fillRect/>
          </a:stretch>
        </p:blipFill>
        <p:spPr>
          <a:xfrm>
            <a:off x="5343849" y="2562505"/>
            <a:ext cx="1977701" cy="2311490"/>
          </a:xfrm>
          <a:prstGeom prst="rect">
            <a:avLst/>
          </a:prstGeom>
        </p:spPr>
      </p:pic>
      <p:pic>
        <p:nvPicPr>
          <p:cNvPr id="6" name="Image 5">
            <a:extLst>
              <a:ext uri="{FF2B5EF4-FFF2-40B4-BE49-F238E27FC236}">
                <a16:creationId xmlns:a16="http://schemas.microsoft.com/office/drawing/2014/main" id="{FAA38395-6896-23E8-D1F5-15129313817D}"/>
              </a:ext>
            </a:extLst>
          </p:cNvPr>
          <p:cNvPicPr>
            <a:picLocks noChangeAspect="1"/>
          </p:cNvPicPr>
          <p:nvPr/>
        </p:nvPicPr>
        <p:blipFill>
          <a:blip r:embed="rId6"/>
          <a:stretch>
            <a:fillRect/>
          </a:stretch>
        </p:blipFill>
        <p:spPr>
          <a:xfrm>
            <a:off x="8448092" y="2764843"/>
            <a:ext cx="3009900" cy="1841500"/>
          </a:xfrm>
          <a:prstGeom prst="rect">
            <a:avLst/>
          </a:prstGeom>
        </p:spPr>
      </p:pic>
    </p:spTree>
    <p:extLst>
      <p:ext uri="{BB962C8B-B14F-4D97-AF65-F5344CB8AC3E}">
        <p14:creationId xmlns:p14="http://schemas.microsoft.com/office/powerpoint/2010/main" val="10449770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764B35-6463-F68D-95AE-26B9754E720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5BF1C08F-8EFC-76AD-7066-D7904971159C}"/>
              </a:ext>
            </a:extLst>
          </p:cNvPr>
          <p:cNvSpPr>
            <a:spLocks noGrp="1"/>
          </p:cNvSpPr>
          <p:nvPr>
            <p:ph type="title"/>
          </p:nvPr>
        </p:nvSpPr>
        <p:spPr/>
        <p:txBody>
          <a:bodyPr/>
          <a:lstStyle/>
          <a:p>
            <a:r>
              <a:rPr lang="fr-FR" dirty="0"/>
              <a:t>Lignes de commande</a:t>
            </a:r>
          </a:p>
        </p:txBody>
      </p:sp>
      <p:pic>
        <p:nvPicPr>
          <p:cNvPr id="4" name="Picture 2">
            <a:extLst>
              <a:ext uri="{FF2B5EF4-FFF2-40B4-BE49-F238E27FC236}">
                <a16:creationId xmlns:a16="http://schemas.microsoft.com/office/drawing/2014/main" id="{A98A311A-68A7-D0A7-497D-5FE135D230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 2">
            <a:extLst>
              <a:ext uri="{FF2B5EF4-FFF2-40B4-BE49-F238E27FC236}">
                <a16:creationId xmlns:a16="http://schemas.microsoft.com/office/drawing/2014/main" id="{8EDC3F69-FBB3-CDEA-7AFB-03E812FDD743}"/>
              </a:ext>
            </a:extLst>
          </p:cNvPr>
          <p:cNvPicPr>
            <a:picLocks noChangeAspect="1"/>
          </p:cNvPicPr>
          <p:nvPr/>
        </p:nvPicPr>
        <p:blipFill>
          <a:blip r:embed="rId3"/>
          <a:stretch>
            <a:fillRect/>
          </a:stretch>
        </p:blipFill>
        <p:spPr>
          <a:xfrm>
            <a:off x="2064327" y="2064327"/>
            <a:ext cx="7772400" cy="3346450"/>
          </a:xfrm>
          <a:prstGeom prst="rect">
            <a:avLst/>
          </a:prstGeom>
        </p:spPr>
      </p:pic>
    </p:spTree>
    <p:extLst>
      <p:ext uri="{BB962C8B-B14F-4D97-AF65-F5344CB8AC3E}">
        <p14:creationId xmlns:p14="http://schemas.microsoft.com/office/powerpoint/2010/main" val="19163041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DC466E-5813-2BCF-0489-CCFB48D6A616}"/>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D03D3390-1ACD-2691-6E18-547F6C2B8097}"/>
              </a:ext>
            </a:extLst>
          </p:cNvPr>
          <p:cNvSpPr>
            <a:spLocks noGrp="1"/>
          </p:cNvSpPr>
          <p:nvPr>
            <p:ph type="title"/>
          </p:nvPr>
        </p:nvSpPr>
        <p:spPr/>
        <p:txBody>
          <a:bodyPr/>
          <a:lstStyle/>
          <a:p>
            <a:r>
              <a:rPr lang="fr-FR" dirty="0"/>
              <a:t>Lignes de commande</a:t>
            </a:r>
          </a:p>
        </p:txBody>
      </p:sp>
      <p:pic>
        <p:nvPicPr>
          <p:cNvPr id="4" name="Picture 2">
            <a:extLst>
              <a:ext uri="{FF2B5EF4-FFF2-40B4-BE49-F238E27FC236}">
                <a16:creationId xmlns:a16="http://schemas.microsoft.com/office/drawing/2014/main" id="{CCF7CD8D-CA86-101A-8AA6-C1211011694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5" name="Espace réservé du contenu 6">
            <a:extLst>
              <a:ext uri="{FF2B5EF4-FFF2-40B4-BE49-F238E27FC236}">
                <a16:creationId xmlns:a16="http://schemas.microsoft.com/office/drawing/2014/main" id="{6D41F56B-8B71-56B8-5D1B-C57DCEBEC67B}"/>
              </a:ext>
            </a:extLst>
          </p:cNvPr>
          <p:cNvSpPr>
            <a:spLocks noGrp="1"/>
          </p:cNvSpPr>
          <p:nvPr>
            <p:ph idx="1"/>
          </p:nvPr>
        </p:nvSpPr>
        <p:spPr>
          <a:xfrm>
            <a:off x="1643742" y="1690688"/>
            <a:ext cx="4287982" cy="4351338"/>
          </a:xfrm>
        </p:spPr>
        <p:txBody>
          <a:bodyPr>
            <a:normAutofit lnSpcReduction="10000"/>
          </a:bodyPr>
          <a:lstStyle/>
          <a:p>
            <a:pPr marL="514350" indent="-514350">
              <a:lnSpc>
                <a:spcPct val="150000"/>
              </a:lnSpc>
              <a:buFont typeface="+mj-lt"/>
              <a:buAutoNum type="arabicPeriod"/>
            </a:pPr>
            <a:r>
              <a:rPr lang="fr-CH" dirty="0">
                <a:ea typeface="Menlo" panose="020B0609030804020204" pitchFamily="49" charset="0"/>
                <a:cs typeface="Menlo" panose="020B0609030804020204" pitchFamily="49" charset="0"/>
              </a:rPr>
              <a:t>ls</a:t>
            </a:r>
          </a:p>
          <a:p>
            <a:pPr marL="514350" indent="-514350">
              <a:lnSpc>
                <a:spcPct val="150000"/>
              </a:lnSpc>
              <a:buFont typeface="+mj-lt"/>
              <a:buAutoNum type="arabicPeriod"/>
            </a:pPr>
            <a:r>
              <a:rPr lang="fr-CH" dirty="0">
                <a:ea typeface="Menlo" panose="020B0609030804020204" pitchFamily="49" charset="0"/>
                <a:cs typeface="Menlo" panose="020B0609030804020204" pitchFamily="49" charset="0"/>
              </a:rPr>
              <a:t>cd </a:t>
            </a:r>
          </a:p>
          <a:p>
            <a:pPr marL="514350" indent="-514350">
              <a:lnSpc>
                <a:spcPct val="150000"/>
              </a:lnSpc>
              <a:buFont typeface="+mj-lt"/>
              <a:buAutoNum type="arabicPeriod"/>
            </a:pPr>
            <a:r>
              <a:rPr lang="fr-CH" dirty="0" err="1">
                <a:ea typeface="Menlo" panose="020B0609030804020204" pitchFamily="49" charset="0"/>
                <a:cs typeface="Menlo" panose="020B0609030804020204" pitchFamily="49" charset="0"/>
              </a:rPr>
              <a:t>mkdir</a:t>
            </a:r>
            <a:r>
              <a:rPr lang="fr-CH" dirty="0">
                <a:ea typeface="Menlo" panose="020B0609030804020204" pitchFamily="49" charset="0"/>
                <a:cs typeface="Menlo" panose="020B0609030804020204" pitchFamily="49" charset="0"/>
              </a:rPr>
              <a:t> +nom</a:t>
            </a:r>
          </a:p>
          <a:p>
            <a:pPr marL="514350" indent="-514350">
              <a:lnSpc>
                <a:spcPct val="150000"/>
              </a:lnSpc>
              <a:buFont typeface="+mj-lt"/>
              <a:buAutoNum type="arabicPeriod"/>
            </a:pPr>
            <a:r>
              <a:rPr lang="fr-CH" dirty="0" err="1">
                <a:ea typeface="Menlo" panose="020B0609030804020204" pitchFamily="49" charset="0"/>
                <a:cs typeface="Menlo" panose="020B0609030804020204" pitchFamily="49" charset="0"/>
              </a:rPr>
              <a:t>rm</a:t>
            </a:r>
            <a:r>
              <a:rPr lang="fr-CH" dirty="0">
                <a:ea typeface="Menlo" panose="020B0609030804020204" pitchFamily="49" charset="0"/>
                <a:cs typeface="Menlo" panose="020B0609030804020204" pitchFamily="49" charset="0"/>
              </a:rPr>
              <a:t> +nom</a:t>
            </a:r>
          </a:p>
          <a:p>
            <a:pPr marL="514350" indent="-514350">
              <a:lnSpc>
                <a:spcPct val="150000"/>
              </a:lnSpc>
              <a:buFont typeface="+mj-lt"/>
              <a:buAutoNum type="arabicPeriod"/>
            </a:pPr>
            <a:r>
              <a:rPr lang="fr-CH" dirty="0" err="1">
                <a:ea typeface="Menlo" panose="020B0609030804020204" pitchFamily="49" charset="0"/>
                <a:cs typeface="Menlo" panose="020B0609030804020204" pitchFamily="49" charset="0"/>
              </a:rPr>
              <a:t>pwd</a:t>
            </a:r>
            <a:endParaRPr lang="fr-CH" dirty="0">
              <a:ea typeface="Menlo" panose="020B0609030804020204" pitchFamily="49" charset="0"/>
              <a:cs typeface="Menlo" panose="020B0609030804020204" pitchFamily="49" charset="0"/>
            </a:endParaRPr>
          </a:p>
          <a:p>
            <a:pPr marL="514350" indent="-514350">
              <a:lnSpc>
                <a:spcPct val="150000"/>
              </a:lnSpc>
              <a:buFont typeface="+mj-lt"/>
              <a:buAutoNum type="arabicPeriod"/>
            </a:pPr>
            <a:r>
              <a:rPr lang="fr-CH" dirty="0" err="1">
                <a:ea typeface="Menlo" panose="020B0609030804020204" pitchFamily="49" charset="0"/>
                <a:cs typeface="Menlo" panose="020B0609030804020204" pitchFamily="49" charset="0"/>
              </a:rPr>
              <a:t>touch</a:t>
            </a:r>
            <a:r>
              <a:rPr lang="fr-CH" dirty="0">
                <a:ea typeface="Menlo" panose="020B0609030804020204" pitchFamily="49" charset="0"/>
                <a:cs typeface="Menlo" panose="020B0609030804020204" pitchFamily="49" charset="0"/>
              </a:rPr>
              <a:t> + nom</a:t>
            </a:r>
          </a:p>
          <a:p>
            <a:pPr marL="514350" indent="-514350">
              <a:buFont typeface="+mj-lt"/>
              <a:buAutoNum type="arabicPeriod"/>
            </a:pPr>
            <a:endParaRPr lang="fr-CH" dirty="0"/>
          </a:p>
        </p:txBody>
      </p:sp>
      <p:sp>
        <p:nvSpPr>
          <p:cNvPr id="6" name="Espace réservé du contenu 6">
            <a:extLst>
              <a:ext uri="{FF2B5EF4-FFF2-40B4-BE49-F238E27FC236}">
                <a16:creationId xmlns:a16="http://schemas.microsoft.com/office/drawing/2014/main" id="{777C0A67-9D6E-C73C-3B11-0F610DD3E3F4}"/>
              </a:ext>
            </a:extLst>
          </p:cNvPr>
          <p:cNvSpPr txBox="1">
            <a:spLocks/>
          </p:cNvSpPr>
          <p:nvPr/>
        </p:nvSpPr>
        <p:spPr>
          <a:xfrm>
            <a:off x="6652160" y="1690688"/>
            <a:ext cx="4287982" cy="435133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lnSpc>
                <a:spcPct val="150000"/>
              </a:lnSpc>
              <a:buFont typeface="+mj-lt"/>
              <a:buAutoNum type="arabicPeriod"/>
            </a:pPr>
            <a:r>
              <a:rPr lang="fr-CH" dirty="0" err="1">
                <a:ea typeface="Menlo" panose="020B0609030804020204" pitchFamily="49" charset="0"/>
                <a:cs typeface="Menlo" panose="020B0609030804020204" pitchFamily="49" charset="0"/>
              </a:rPr>
              <a:t>dir</a:t>
            </a:r>
            <a:endParaRPr lang="fr-CH" dirty="0">
              <a:ea typeface="Menlo" panose="020B0609030804020204" pitchFamily="49" charset="0"/>
              <a:cs typeface="Menlo" panose="020B0609030804020204" pitchFamily="49" charset="0"/>
            </a:endParaRPr>
          </a:p>
          <a:p>
            <a:pPr marL="514350" indent="-514350">
              <a:lnSpc>
                <a:spcPct val="150000"/>
              </a:lnSpc>
              <a:buFont typeface="+mj-lt"/>
              <a:buAutoNum type="arabicPeriod"/>
            </a:pPr>
            <a:r>
              <a:rPr lang="fr-CH" dirty="0">
                <a:ea typeface="Menlo" panose="020B0609030804020204" pitchFamily="49" charset="0"/>
                <a:cs typeface="Menlo" panose="020B0609030804020204" pitchFamily="49" charset="0"/>
              </a:rPr>
              <a:t>cd </a:t>
            </a:r>
          </a:p>
          <a:p>
            <a:pPr marL="514350" indent="-514350">
              <a:lnSpc>
                <a:spcPct val="150000"/>
              </a:lnSpc>
              <a:buFont typeface="+mj-lt"/>
              <a:buAutoNum type="arabicPeriod"/>
            </a:pPr>
            <a:r>
              <a:rPr lang="fr-CH" dirty="0" err="1">
                <a:ea typeface="Menlo" panose="020B0609030804020204" pitchFamily="49" charset="0"/>
                <a:cs typeface="Menlo" panose="020B0609030804020204" pitchFamily="49" charset="0"/>
              </a:rPr>
              <a:t>mkdir</a:t>
            </a:r>
            <a:r>
              <a:rPr lang="fr-CH" dirty="0">
                <a:ea typeface="Menlo" panose="020B0609030804020204" pitchFamily="49" charset="0"/>
                <a:cs typeface="Menlo" panose="020B0609030804020204" pitchFamily="49" charset="0"/>
              </a:rPr>
              <a:t> +nom</a:t>
            </a:r>
          </a:p>
          <a:p>
            <a:pPr marL="514350" indent="-514350">
              <a:lnSpc>
                <a:spcPct val="150000"/>
              </a:lnSpc>
              <a:buFont typeface="+mj-lt"/>
              <a:buAutoNum type="arabicPeriod"/>
            </a:pPr>
            <a:r>
              <a:rPr lang="fr-CH" dirty="0" err="1">
                <a:ea typeface="Menlo" panose="020B0609030804020204" pitchFamily="49" charset="0"/>
                <a:cs typeface="Menlo" panose="020B0609030804020204" pitchFamily="49" charset="0"/>
              </a:rPr>
              <a:t>del</a:t>
            </a:r>
            <a:r>
              <a:rPr lang="fr-CH" dirty="0">
                <a:ea typeface="Menlo" panose="020B0609030804020204" pitchFamily="49" charset="0"/>
                <a:cs typeface="Menlo" panose="020B0609030804020204" pitchFamily="49" charset="0"/>
              </a:rPr>
              <a:t> +nom</a:t>
            </a:r>
          </a:p>
          <a:p>
            <a:pPr marL="514350" indent="-514350">
              <a:lnSpc>
                <a:spcPct val="150000"/>
              </a:lnSpc>
              <a:buFont typeface="+mj-lt"/>
              <a:buAutoNum type="arabicPeriod"/>
            </a:pPr>
            <a:r>
              <a:rPr lang="fr-CH" dirty="0">
                <a:ea typeface="Menlo" panose="020B0609030804020204" pitchFamily="49" charset="0"/>
                <a:cs typeface="Menlo" panose="020B0609030804020204" pitchFamily="49" charset="0"/>
              </a:rPr>
              <a:t>cd</a:t>
            </a:r>
          </a:p>
          <a:p>
            <a:pPr marL="514350" indent="-514350">
              <a:lnSpc>
                <a:spcPct val="150000"/>
              </a:lnSpc>
              <a:buFont typeface="+mj-lt"/>
              <a:buAutoNum type="arabicPeriod"/>
            </a:pPr>
            <a:r>
              <a:rPr lang="fr-CH" dirty="0" err="1">
                <a:ea typeface="Menlo" panose="020B0609030804020204" pitchFamily="49" charset="0"/>
                <a:cs typeface="Menlo" panose="020B0609030804020204" pitchFamily="49" charset="0"/>
              </a:rPr>
              <a:t>echo</a:t>
            </a:r>
            <a:r>
              <a:rPr lang="fr-CH" dirty="0">
                <a:ea typeface="Menlo" panose="020B0609030804020204" pitchFamily="49" charset="0"/>
                <a:cs typeface="Menlo" panose="020B0609030804020204" pitchFamily="49" charset="0"/>
              </a:rPr>
              <a:t> </a:t>
            </a:r>
            <a:r>
              <a:rPr lang="fr-CH" dirty="0" err="1">
                <a:ea typeface="Menlo" panose="020B0609030804020204" pitchFamily="49" charset="0"/>
                <a:cs typeface="Menlo" panose="020B0609030804020204" pitchFamily="49" charset="0"/>
              </a:rPr>
              <a:t>some_text</a:t>
            </a:r>
            <a:r>
              <a:rPr lang="fr-CH" dirty="0">
                <a:ea typeface="Menlo" panose="020B0609030804020204" pitchFamily="49" charset="0"/>
                <a:cs typeface="Menlo" panose="020B0609030804020204" pitchFamily="49" charset="0"/>
              </a:rPr>
              <a:t> &gt; </a:t>
            </a:r>
            <a:r>
              <a:rPr lang="fr-CH" dirty="0" err="1">
                <a:ea typeface="Menlo" panose="020B0609030804020204" pitchFamily="49" charset="0"/>
                <a:cs typeface="Menlo" panose="020B0609030804020204" pitchFamily="49" charset="0"/>
              </a:rPr>
              <a:t>hello_world.rb</a:t>
            </a:r>
            <a:endParaRPr lang="fr-CH" dirty="0">
              <a:ea typeface="Menlo" panose="020B0609030804020204" pitchFamily="49" charset="0"/>
              <a:cs typeface="Menlo" panose="020B0609030804020204" pitchFamily="49" charset="0"/>
            </a:endParaRPr>
          </a:p>
          <a:p>
            <a:pPr marL="514350" indent="-514350">
              <a:lnSpc>
                <a:spcPct val="150000"/>
              </a:lnSpc>
              <a:buFont typeface="+mj-lt"/>
              <a:buAutoNum type="arabicPeriod"/>
            </a:pPr>
            <a:endParaRPr lang="fr-CH" dirty="0">
              <a:ea typeface="Menlo" panose="020B0609030804020204" pitchFamily="49" charset="0"/>
              <a:cs typeface="Menlo" panose="020B0609030804020204" pitchFamily="49" charset="0"/>
            </a:endParaRPr>
          </a:p>
        </p:txBody>
      </p:sp>
    </p:spTree>
    <p:extLst>
      <p:ext uri="{BB962C8B-B14F-4D97-AF65-F5344CB8AC3E}">
        <p14:creationId xmlns:p14="http://schemas.microsoft.com/office/powerpoint/2010/main" val="30074473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88CE27-6A65-C986-14E2-5A7A97DDA02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CAC2D104-08DE-AC7D-1EA3-66137EB27182}"/>
              </a:ext>
            </a:extLst>
          </p:cNvPr>
          <p:cNvSpPr>
            <a:spLocks noGrp="1"/>
          </p:cNvSpPr>
          <p:nvPr>
            <p:ph type="title"/>
          </p:nvPr>
        </p:nvSpPr>
        <p:spPr/>
        <p:txBody>
          <a:bodyPr/>
          <a:lstStyle/>
          <a:p>
            <a:r>
              <a:rPr lang="fr-FR" dirty="0"/>
              <a:t>Lignes de commande</a:t>
            </a:r>
          </a:p>
        </p:txBody>
      </p:sp>
      <p:pic>
        <p:nvPicPr>
          <p:cNvPr id="4" name="Picture 2">
            <a:extLst>
              <a:ext uri="{FF2B5EF4-FFF2-40B4-BE49-F238E27FC236}">
                <a16:creationId xmlns:a16="http://schemas.microsoft.com/office/drawing/2014/main" id="{15F16992-7FC3-F4C7-1A76-43004C8DE9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5" name="Espace réservé du contenu 6">
            <a:extLst>
              <a:ext uri="{FF2B5EF4-FFF2-40B4-BE49-F238E27FC236}">
                <a16:creationId xmlns:a16="http://schemas.microsoft.com/office/drawing/2014/main" id="{5C053231-331F-FF55-70A5-9033ACCF8A5E}"/>
              </a:ext>
            </a:extLst>
          </p:cNvPr>
          <p:cNvSpPr>
            <a:spLocks noGrp="1"/>
          </p:cNvSpPr>
          <p:nvPr>
            <p:ph idx="1"/>
          </p:nvPr>
        </p:nvSpPr>
        <p:spPr>
          <a:xfrm>
            <a:off x="1087582" y="1729077"/>
            <a:ext cx="4287982" cy="4351338"/>
          </a:xfrm>
        </p:spPr>
        <p:txBody>
          <a:bodyPr>
            <a:normAutofit/>
          </a:bodyPr>
          <a:lstStyle/>
          <a:p>
            <a:r>
              <a:rPr lang="fr-CH" dirty="0"/>
              <a:t>Chemin relatif</a:t>
            </a:r>
          </a:p>
          <a:p>
            <a:r>
              <a:rPr lang="fr-CH" dirty="0"/>
              <a:t>Chemin absolu</a:t>
            </a:r>
          </a:p>
        </p:txBody>
      </p:sp>
    </p:spTree>
    <p:extLst>
      <p:ext uri="{BB962C8B-B14F-4D97-AF65-F5344CB8AC3E}">
        <p14:creationId xmlns:p14="http://schemas.microsoft.com/office/powerpoint/2010/main" val="41428269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A63C3B-461B-B078-3D5C-DAFF2CAC0B40}"/>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AB6A85F2-184F-13AA-31E5-6F456DD92E90}"/>
              </a:ext>
            </a:extLst>
          </p:cNvPr>
          <p:cNvSpPr>
            <a:spLocks noGrp="1"/>
          </p:cNvSpPr>
          <p:nvPr>
            <p:ph type="title"/>
          </p:nvPr>
        </p:nvSpPr>
        <p:spPr/>
        <p:txBody>
          <a:bodyPr/>
          <a:lstStyle/>
          <a:p>
            <a:r>
              <a:rPr lang="fr-FR" dirty="0"/>
              <a:t>Acquisition de l’image numérique</a:t>
            </a:r>
          </a:p>
        </p:txBody>
      </p:sp>
      <p:pic>
        <p:nvPicPr>
          <p:cNvPr id="4" name="Picture 2">
            <a:extLst>
              <a:ext uri="{FF2B5EF4-FFF2-40B4-BE49-F238E27FC236}">
                <a16:creationId xmlns:a16="http://schemas.microsoft.com/office/drawing/2014/main" id="{7C007001-20A8-5FD9-2433-3A1063102D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 2">
            <a:extLst>
              <a:ext uri="{FF2B5EF4-FFF2-40B4-BE49-F238E27FC236}">
                <a16:creationId xmlns:a16="http://schemas.microsoft.com/office/drawing/2014/main" id="{EE0E49FB-B076-3DD5-BDAA-E34D05888D49}"/>
              </a:ext>
            </a:extLst>
          </p:cNvPr>
          <p:cNvPicPr>
            <a:picLocks noChangeAspect="1"/>
          </p:cNvPicPr>
          <p:nvPr/>
        </p:nvPicPr>
        <p:blipFill>
          <a:blip r:embed="rId3"/>
          <a:stretch>
            <a:fillRect/>
          </a:stretch>
        </p:blipFill>
        <p:spPr>
          <a:xfrm>
            <a:off x="3010006" y="1689054"/>
            <a:ext cx="6171987" cy="4313983"/>
          </a:xfrm>
          <a:prstGeom prst="rect">
            <a:avLst/>
          </a:prstGeom>
        </p:spPr>
      </p:pic>
    </p:spTree>
    <p:extLst>
      <p:ext uri="{BB962C8B-B14F-4D97-AF65-F5344CB8AC3E}">
        <p14:creationId xmlns:p14="http://schemas.microsoft.com/office/powerpoint/2010/main" val="3991845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641F13-DA3B-52CF-DD29-9311518B2D5B}"/>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E1C2BFFD-E2E0-0344-BEC7-A0A7E9DE0B21}"/>
              </a:ext>
            </a:extLst>
          </p:cNvPr>
          <p:cNvSpPr>
            <a:spLocks noGrp="1"/>
          </p:cNvSpPr>
          <p:nvPr>
            <p:ph type="title"/>
          </p:nvPr>
        </p:nvSpPr>
        <p:spPr/>
        <p:txBody>
          <a:bodyPr/>
          <a:lstStyle/>
          <a:p>
            <a:r>
              <a:rPr lang="fr-FR" dirty="0"/>
              <a:t>Image numérique = matrice</a:t>
            </a:r>
          </a:p>
        </p:txBody>
      </p:sp>
      <p:pic>
        <p:nvPicPr>
          <p:cNvPr id="4" name="Picture 2">
            <a:extLst>
              <a:ext uri="{FF2B5EF4-FFF2-40B4-BE49-F238E27FC236}">
                <a16:creationId xmlns:a16="http://schemas.microsoft.com/office/drawing/2014/main" id="{1D23B9A1-70E9-B1D5-0B92-4E6F4E605D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contenu 5">
            <a:extLst>
              <a:ext uri="{FF2B5EF4-FFF2-40B4-BE49-F238E27FC236}">
                <a16:creationId xmlns:a16="http://schemas.microsoft.com/office/drawing/2014/main" id="{F5FD30F7-FA84-ECFF-3975-751A39AA0240}"/>
              </a:ext>
            </a:extLst>
          </p:cNvPr>
          <p:cNvSpPr>
            <a:spLocks noGrp="1"/>
          </p:cNvSpPr>
          <p:nvPr>
            <p:ph idx="1"/>
          </p:nvPr>
        </p:nvSpPr>
        <p:spPr/>
        <p:txBody>
          <a:bodyPr/>
          <a:lstStyle/>
          <a:p>
            <a:endParaRPr lang="fr-FR" dirty="0"/>
          </a:p>
        </p:txBody>
      </p:sp>
      <p:pic>
        <p:nvPicPr>
          <p:cNvPr id="3" name="Picture 2">
            <a:extLst>
              <a:ext uri="{FF2B5EF4-FFF2-40B4-BE49-F238E27FC236}">
                <a16:creationId xmlns:a16="http://schemas.microsoft.com/office/drawing/2014/main" id="{015CCD8E-E894-2A66-A415-793281EA12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3742" y="1932274"/>
            <a:ext cx="8940800" cy="3683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98907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2B1ADA-FECC-5E07-1191-3B170609AF7A}"/>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A2FB4428-0E05-8974-5F85-08AD87B781ED}"/>
              </a:ext>
            </a:extLst>
          </p:cNvPr>
          <p:cNvSpPr>
            <a:spLocks noGrp="1"/>
          </p:cNvSpPr>
          <p:nvPr>
            <p:ph type="title"/>
          </p:nvPr>
        </p:nvSpPr>
        <p:spPr/>
        <p:txBody>
          <a:bodyPr/>
          <a:lstStyle/>
          <a:p>
            <a:r>
              <a:rPr lang="fr-FR" dirty="0"/>
              <a:t>Image numérique binaire</a:t>
            </a:r>
          </a:p>
        </p:txBody>
      </p:sp>
      <p:pic>
        <p:nvPicPr>
          <p:cNvPr id="4" name="Picture 2">
            <a:extLst>
              <a:ext uri="{FF2B5EF4-FFF2-40B4-BE49-F238E27FC236}">
                <a16:creationId xmlns:a16="http://schemas.microsoft.com/office/drawing/2014/main" id="{C5CC140D-5DC4-1F5D-A264-C8ABD85786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contenu 5">
            <a:extLst>
              <a:ext uri="{FF2B5EF4-FFF2-40B4-BE49-F238E27FC236}">
                <a16:creationId xmlns:a16="http://schemas.microsoft.com/office/drawing/2014/main" id="{83587B6B-F6AD-CEDB-EBC9-369FC16387CA}"/>
              </a:ext>
            </a:extLst>
          </p:cNvPr>
          <p:cNvSpPr>
            <a:spLocks noGrp="1"/>
          </p:cNvSpPr>
          <p:nvPr>
            <p:ph idx="1"/>
          </p:nvPr>
        </p:nvSpPr>
        <p:spPr/>
        <p:txBody>
          <a:bodyPr/>
          <a:lstStyle/>
          <a:p>
            <a:endParaRPr lang="fr-FR" dirty="0"/>
          </a:p>
        </p:txBody>
      </p:sp>
      <p:pic>
        <p:nvPicPr>
          <p:cNvPr id="3" name="Picture 2">
            <a:extLst>
              <a:ext uri="{FF2B5EF4-FFF2-40B4-BE49-F238E27FC236}">
                <a16:creationId xmlns:a16="http://schemas.microsoft.com/office/drawing/2014/main" id="{B3DBD926-2D12-7317-2210-0D1263B3AD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992" y="1818581"/>
            <a:ext cx="6152660" cy="407468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a:extLst>
              <a:ext uri="{FF2B5EF4-FFF2-40B4-BE49-F238E27FC236}">
                <a16:creationId xmlns:a16="http://schemas.microsoft.com/office/drawing/2014/main" id="{04E09018-D6BF-A95F-464E-69A8F1A976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1890" y="2413416"/>
            <a:ext cx="6157118" cy="2565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6759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68E5C9-61FA-0BDB-23B8-A99F7CDBCA65}"/>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5D677B67-09BA-72F5-9FC0-0328A17EB4B1}"/>
              </a:ext>
            </a:extLst>
          </p:cNvPr>
          <p:cNvSpPr>
            <a:spLocks noGrp="1"/>
          </p:cNvSpPr>
          <p:nvPr>
            <p:ph type="title"/>
          </p:nvPr>
        </p:nvSpPr>
        <p:spPr/>
        <p:txBody>
          <a:bodyPr/>
          <a:lstStyle/>
          <a:p>
            <a:r>
              <a:rPr lang="fr-FR" dirty="0"/>
              <a:t>Image numérique en valeurs de gris</a:t>
            </a:r>
          </a:p>
        </p:txBody>
      </p:sp>
      <p:pic>
        <p:nvPicPr>
          <p:cNvPr id="4" name="Picture 2">
            <a:extLst>
              <a:ext uri="{FF2B5EF4-FFF2-40B4-BE49-F238E27FC236}">
                <a16:creationId xmlns:a16="http://schemas.microsoft.com/office/drawing/2014/main" id="{DA1BCE41-0951-DE22-1CFD-6CCDFB179B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C4E10DB-1D0A-5C70-0C9E-09AA90B9245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523495" y="1825625"/>
            <a:ext cx="9145010"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16206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000259-A4FA-C545-7FD0-CB69D611CAFB}"/>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A6769394-7CBD-3805-56DA-5A7E329B9739}"/>
              </a:ext>
            </a:extLst>
          </p:cNvPr>
          <p:cNvSpPr>
            <a:spLocks noGrp="1"/>
          </p:cNvSpPr>
          <p:nvPr>
            <p:ph type="title"/>
          </p:nvPr>
        </p:nvSpPr>
        <p:spPr/>
        <p:txBody>
          <a:bodyPr/>
          <a:lstStyle/>
          <a:p>
            <a:r>
              <a:rPr lang="fr-FR" dirty="0"/>
              <a:t>Encodage des valeurs de gris</a:t>
            </a:r>
          </a:p>
        </p:txBody>
      </p:sp>
      <p:pic>
        <p:nvPicPr>
          <p:cNvPr id="4" name="Picture 2">
            <a:extLst>
              <a:ext uri="{FF2B5EF4-FFF2-40B4-BE49-F238E27FC236}">
                <a16:creationId xmlns:a16="http://schemas.microsoft.com/office/drawing/2014/main" id="{589FA06A-DE18-6669-1B6A-842BC1929D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contenu 5">
            <a:extLst>
              <a:ext uri="{FF2B5EF4-FFF2-40B4-BE49-F238E27FC236}">
                <a16:creationId xmlns:a16="http://schemas.microsoft.com/office/drawing/2014/main" id="{BFC2CC8F-CD98-2356-DF07-AD08B781DBF0}"/>
              </a:ext>
            </a:extLst>
          </p:cNvPr>
          <p:cNvSpPr>
            <a:spLocks noGrp="1"/>
          </p:cNvSpPr>
          <p:nvPr>
            <p:ph idx="1"/>
          </p:nvPr>
        </p:nvSpPr>
        <p:spPr/>
        <p:txBody>
          <a:bodyPr/>
          <a:lstStyle/>
          <a:p>
            <a:endParaRPr lang="fr-FR" dirty="0"/>
          </a:p>
        </p:txBody>
      </p:sp>
      <p:pic>
        <p:nvPicPr>
          <p:cNvPr id="3" name="Picture 2">
            <a:extLst>
              <a:ext uri="{FF2B5EF4-FFF2-40B4-BE49-F238E27FC236}">
                <a16:creationId xmlns:a16="http://schemas.microsoft.com/office/drawing/2014/main" id="{FF46AB8E-B314-F238-5926-131394A090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000" y="1932118"/>
            <a:ext cx="7787807" cy="373125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a:extLst>
              <a:ext uri="{FF2B5EF4-FFF2-40B4-BE49-F238E27FC236}">
                <a16:creationId xmlns:a16="http://schemas.microsoft.com/office/drawing/2014/main" id="{301A629C-28B0-14C1-4211-5E1306EFCF3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14807" y="1855580"/>
            <a:ext cx="3951307" cy="3807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2642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2A0B70-2A30-E150-E412-7D61F59A7C45}"/>
              </a:ext>
            </a:extLst>
          </p:cNvPr>
          <p:cNvSpPr>
            <a:spLocks noGrp="1"/>
          </p:cNvSpPr>
          <p:nvPr>
            <p:ph type="title"/>
          </p:nvPr>
        </p:nvSpPr>
        <p:spPr/>
        <p:txBody>
          <a:bodyPr/>
          <a:lstStyle/>
          <a:p>
            <a:r>
              <a:rPr lang="fr-FR" dirty="0"/>
              <a:t>La machine</a:t>
            </a:r>
          </a:p>
        </p:txBody>
      </p:sp>
      <p:pic>
        <p:nvPicPr>
          <p:cNvPr id="4" name="Picture 2">
            <a:extLst>
              <a:ext uri="{FF2B5EF4-FFF2-40B4-BE49-F238E27FC236}">
                <a16:creationId xmlns:a16="http://schemas.microsoft.com/office/drawing/2014/main" id="{0946DB07-7C19-1D17-74CB-B34E49AC63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pic>
        <p:nvPicPr>
          <p:cNvPr id="7" name="Espace réservé du contenu 6">
            <a:extLst>
              <a:ext uri="{FF2B5EF4-FFF2-40B4-BE49-F238E27FC236}">
                <a16:creationId xmlns:a16="http://schemas.microsoft.com/office/drawing/2014/main" id="{EB665755-E0DD-3741-767F-118A7E3A6734}"/>
              </a:ext>
            </a:extLst>
          </p:cNvPr>
          <p:cNvPicPr>
            <a:picLocks noGrp="1" noChangeAspect="1"/>
          </p:cNvPicPr>
          <p:nvPr>
            <p:ph idx="1"/>
          </p:nvPr>
        </p:nvPicPr>
        <p:blipFill>
          <a:blip r:embed="rId4"/>
          <a:stretch>
            <a:fillRect/>
          </a:stretch>
        </p:blipFill>
        <p:spPr>
          <a:xfrm>
            <a:off x="530626" y="2308709"/>
            <a:ext cx="11130747" cy="2696547"/>
          </a:xfrm>
        </p:spPr>
      </p:pic>
    </p:spTree>
    <p:extLst>
      <p:ext uri="{BB962C8B-B14F-4D97-AF65-F5344CB8AC3E}">
        <p14:creationId xmlns:p14="http://schemas.microsoft.com/office/powerpoint/2010/main" val="30156485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3C9F02-6A5B-9BD9-FB8B-581CA7A87C75}"/>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2BF9E3D6-1033-9084-2FF3-FAF11E88FE71}"/>
              </a:ext>
            </a:extLst>
          </p:cNvPr>
          <p:cNvSpPr>
            <a:spLocks noGrp="1"/>
          </p:cNvSpPr>
          <p:nvPr>
            <p:ph type="title"/>
          </p:nvPr>
        </p:nvSpPr>
        <p:spPr/>
        <p:txBody>
          <a:bodyPr/>
          <a:lstStyle/>
          <a:p>
            <a:r>
              <a:rPr lang="fr-FR" dirty="0"/>
              <a:t>Image numérique en couleurs</a:t>
            </a:r>
          </a:p>
        </p:txBody>
      </p:sp>
      <p:pic>
        <p:nvPicPr>
          <p:cNvPr id="4" name="Picture 2">
            <a:extLst>
              <a:ext uri="{FF2B5EF4-FFF2-40B4-BE49-F238E27FC236}">
                <a16:creationId xmlns:a16="http://schemas.microsoft.com/office/drawing/2014/main" id="{675AD769-3E96-A3D6-DB1B-E450A39947E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contenu 5">
            <a:extLst>
              <a:ext uri="{FF2B5EF4-FFF2-40B4-BE49-F238E27FC236}">
                <a16:creationId xmlns:a16="http://schemas.microsoft.com/office/drawing/2014/main" id="{FB199E0A-0D7B-C710-7CA3-6713611D05FB}"/>
              </a:ext>
            </a:extLst>
          </p:cNvPr>
          <p:cNvSpPr>
            <a:spLocks noGrp="1"/>
          </p:cNvSpPr>
          <p:nvPr>
            <p:ph idx="1"/>
          </p:nvPr>
        </p:nvSpPr>
        <p:spPr/>
        <p:txBody>
          <a:bodyPr/>
          <a:lstStyle/>
          <a:p>
            <a:endParaRPr lang="fr-FR" dirty="0"/>
          </a:p>
        </p:txBody>
      </p:sp>
      <p:pic>
        <p:nvPicPr>
          <p:cNvPr id="3" name="Image 2">
            <a:extLst>
              <a:ext uri="{FF2B5EF4-FFF2-40B4-BE49-F238E27FC236}">
                <a16:creationId xmlns:a16="http://schemas.microsoft.com/office/drawing/2014/main" id="{1A3797B8-F78A-EEA2-B386-277BD5847C90}"/>
              </a:ext>
            </a:extLst>
          </p:cNvPr>
          <p:cNvPicPr>
            <a:picLocks noChangeAspect="1"/>
          </p:cNvPicPr>
          <p:nvPr/>
        </p:nvPicPr>
        <p:blipFill>
          <a:blip r:embed="rId3"/>
          <a:stretch>
            <a:fillRect/>
          </a:stretch>
        </p:blipFill>
        <p:spPr>
          <a:xfrm>
            <a:off x="505681" y="2565048"/>
            <a:ext cx="5502830" cy="2453964"/>
          </a:xfrm>
          <a:prstGeom prst="rect">
            <a:avLst/>
          </a:prstGeom>
        </p:spPr>
      </p:pic>
      <p:pic>
        <p:nvPicPr>
          <p:cNvPr id="5" name="Picture 2">
            <a:extLst>
              <a:ext uri="{FF2B5EF4-FFF2-40B4-BE49-F238E27FC236}">
                <a16:creationId xmlns:a16="http://schemas.microsoft.com/office/drawing/2014/main" id="{C60985DB-9756-D81D-B0C1-81086F12EE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83491" y="2214315"/>
            <a:ext cx="5609653" cy="3155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28339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B84C7E-7CD9-36FE-8D56-B234226D0628}"/>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4FF02146-73FB-C06F-DA82-18226E084428}"/>
              </a:ext>
            </a:extLst>
          </p:cNvPr>
          <p:cNvSpPr>
            <a:spLocks noGrp="1"/>
          </p:cNvSpPr>
          <p:nvPr>
            <p:ph type="title"/>
          </p:nvPr>
        </p:nvSpPr>
        <p:spPr/>
        <p:txBody>
          <a:bodyPr/>
          <a:lstStyle/>
          <a:p>
            <a:r>
              <a:rPr lang="fr-FR" dirty="0"/>
              <a:t>Encodage des couleurs</a:t>
            </a:r>
          </a:p>
        </p:txBody>
      </p:sp>
      <p:pic>
        <p:nvPicPr>
          <p:cNvPr id="4" name="Picture 2">
            <a:extLst>
              <a:ext uri="{FF2B5EF4-FFF2-40B4-BE49-F238E27FC236}">
                <a16:creationId xmlns:a16="http://schemas.microsoft.com/office/drawing/2014/main" id="{5CD87A1D-4190-4EAF-F2C1-778017173A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contenu 5">
            <a:extLst>
              <a:ext uri="{FF2B5EF4-FFF2-40B4-BE49-F238E27FC236}">
                <a16:creationId xmlns:a16="http://schemas.microsoft.com/office/drawing/2014/main" id="{FEDDBB10-30A1-1792-ADED-499BA74F95DC}"/>
              </a:ext>
            </a:extLst>
          </p:cNvPr>
          <p:cNvSpPr>
            <a:spLocks noGrp="1"/>
          </p:cNvSpPr>
          <p:nvPr>
            <p:ph idx="1"/>
          </p:nvPr>
        </p:nvSpPr>
        <p:spPr/>
        <p:txBody>
          <a:bodyPr/>
          <a:lstStyle/>
          <a:p>
            <a:endParaRPr lang="fr-FR" dirty="0"/>
          </a:p>
        </p:txBody>
      </p:sp>
      <p:pic>
        <p:nvPicPr>
          <p:cNvPr id="3" name="Image 2">
            <a:extLst>
              <a:ext uri="{FF2B5EF4-FFF2-40B4-BE49-F238E27FC236}">
                <a16:creationId xmlns:a16="http://schemas.microsoft.com/office/drawing/2014/main" id="{C48FF13E-24F2-DDF7-A4EA-B44F8EBDDF1E}"/>
              </a:ext>
            </a:extLst>
          </p:cNvPr>
          <p:cNvPicPr>
            <a:picLocks noChangeAspect="1"/>
          </p:cNvPicPr>
          <p:nvPr/>
        </p:nvPicPr>
        <p:blipFill>
          <a:blip r:embed="rId4"/>
          <a:stretch>
            <a:fillRect/>
          </a:stretch>
        </p:blipFill>
        <p:spPr>
          <a:xfrm>
            <a:off x="838200" y="2062647"/>
            <a:ext cx="4627245" cy="3470433"/>
          </a:xfrm>
          <a:prstGeom prst="rect">
            <a:avLst/>
          </a:prstGeom>
        </p:spPr>
      </p:pic>
      <p:pic>
        <p:nvPicPr>
          <p:cNvPr id="5" name="Image 4">
            <a:extLst>
              <a:ext uri="{FF2B5EF4-FFF2-40B4-BE49-F238E27FC236}">
                <a16:creationId xmlns:a16="http://schemas.microsoft.com/office/drawing/2014/main" id="{57235349-0E27-62D5-7815-A37D91CAF03E}"/>
              </a:ext>
            </a:extLst>
          </p:cNvPr>
          <p:cNvPicPr>
            <a:picLocks noChangeAspect="1"/>
          </p:cNvPicPr>
          <p:nvPr/>
        </p:nvPicPr>
        <p:blipFill>
          <a:blip r:embed="rId5"/>
          <a:stretch>
            <a:fillRect/>
          </a:stretch>
        </p:blipFill>
        <p:spPr>
          <a:xfrm>
            <a:off x="6751704" y="1813810"/>
            <a:ext cx="4058326" cy="4058326"/>
          </a:xfrm>
          <a:prstGeom prst="rect">
            <a:avLst/>
          </a:prstGeom>
        </p:spPr>
      </p:pic>
    </p:spTree>
    <p:extLst>
      <p:ext uri="{BB962C8B-B14F-4D97-AF65-F5344CB8AC3E}">
        <p14:creationId xmlns:p14="http://schemas.microsoft.com/office/powerpoint/2010/main" val="3379872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A8CE34-B0AF-8EF2-B587-EB1883E5AB31}"/>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BB04F00F-2F32-1CCC-9A45-203A62308E3E}"/>
              </a:ext>
            </a:extLst>
          </p:cNvPr>
          <p:cNvSpPr>
            <a:spLocks noGrp="1"/>
          </p:cNvSpPr>
          <p:nvPr>
            <p:ph type="title"/>
          </p:nvPr>
        </p:nvSpPr>
        <p:spPr/>
        <p:txBody>
          <a:bodyPr/>
          <a:lstStyle/>
          <a:p>
            <a:r>
              <a:rPr lang="fr-FR" dirty="0"/>
              <a:t>Formats de l’image numérique</a:t>
            </a:r>
          </a:p>
        </p:txBody>
      </p:sp>
      <p:pic>
        <p:nvPicPr>
          <p:cNvPr id="4" name="Picture 2">
            <a:extLst>
              <a:ext uri="{FF2B5EF4-FFF2-40B4-BE49-F238E27FC236}">
                <a16:creationId xmlns:a16="http://schemas.microsoft.com/office/drawing/2014/main" id="{10C82C81-35B8-E0DF-B8E5-E5DAB9C85B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contenu 5">
            <a:extLst>
              <a:ext uri="{FF2B5EF4-FFF2-40B4-BE49-F238E27FC236}">
                <a16:creationId xmlns:a16="http://schemas.microsoft.com/office/drawing/2014/main" id="{8F779205-D75B-1833-DABF-424DEC63F8DA}"/>
              </a:ext>
            </a:extLst>
          </p:cNvPr>
          <p:cNvSpPr>
            <a:spLocks noGrp="1"/>
          </p:cNvSpPr>
          <p:nvPr>
            <p:ph idx="1"/>
          </p:nvPr>
        </p:nvSpPr>
        <p:spPr/>
        <p:txBody>
          <a:bodyPr/>
          <a:lstStyle/>
          <a:p>
            <a:endParaRPr lang="fr-FR" dirty="0"/>
          </a:p>
        </p:txBody>
      </p:sp>
      <p:pic>
        <p:nvPicPr>
          <p:cNvPr id="3" name="Picture 2">
            <a:extLst>
              <a:ext uri="{FF2B5EF4-FFF2-40B4-BE49-F238E27FC236}">
                <a16:creationId xmlns:a16="http://schemas.microsoft.com/office/drawing/2014/main" id="{49AA6D29-F00C-5477-5EBC-B2777CABDE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4209" y="2231913"/>
            <a:ext cx="6274919" cy="4006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87704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A2F848-994F-98A3-E07C-44E91D3DB25F}"/>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36F989FD-E884-077A-9DF4-F9ABAF868026}"/>
              </a:ext>
            </a:extLst>
          </p:cNvPr>
          <p:cNvSpPr>
            <a:spLocks noGrp="1"/>
          </p:cNvSpPr>
          <p:nvPr>
            <p:ph type="title"/>
          </p:nvPr>
        </p:nvSpPr>
        <p:spPr/>
        <p:txBody>
          <a:bodyPr/>
          <a:lstStyle/>
          <a:p>
            <a:r>
              <a:rPr lang="fr-FR" dirty="0"/>
              <a:t>De la machine au code</a:t>
            </a:r>
          </a:p>
        </p:txBody>
      </p:sp>
      <p:pic>
        <p:nvPicPr>
          <p:cNvPr id="4" name="Picture 2">
            <a:extLst>
              <a:ext uri="{FF2B5EF4-FFF2-40B4-BE49-F238E27FC236}">
                <a16:creationId xmlns:a16="http://schemas.microsoft.com/office/drawing/2014/main" id="{939A3B41-DAE8-605A-E7C2-B2F3AAA414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contenu 5">
            <a:extLst>
              <a:ext uri="{FF2B5EF4-FFF2-40B4-BE49-F238E27FC236}">
                <a16:creationId xmlns:a16="http://schemas.microsoft.com/office/drawing/2014/main" id="{61F29F99-A951-B490-B064-2EB3071A2FDD}"/>
              </a:ext>
            </a:extLst>
          </p:cNvPr>
          <p:cNvSpPr>
            <a:spLocks noGrp="1"/>
          </p:cNvSpPr>
          <p:nvPr>
            <p:ph idx="1"/>
          </p:nvPr>
        </p:nvSpPr>
        <p:spPr/>
        <p:txBody>
          <a:bodyPr/>
          <a:lstStyle/>
          <a:p>
            <a:endParaRPr lang="fr-FR"/>
          </a:p>
        </p:txBody>
      </p:sp>
      <p:pic>
        <p:nvPicPr>
          <p:cNvPr id="3" name="Picture 2">
            <a:extLst>
              <a:ext uri="{FF2B5EF4-FFF2-40B4-BE49-F238E27FC236}">
                <a16:creationId xmlns:a16="http://schemas.microsoft.com/office/drawing/2014/main" id="{37EC187B-0840-8CD5-C087-2CB9F9F63E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4677" y="1856942"/>
            <a:ext cx="2675373" cy="178536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a:extLst>
              <a:ext uri="{FF2B5EF4-FFF2-40B4-BE49-F238E27FC236}">
                <a16:creationId xmlns:a16="http://schemas.microsoft.com/office/drawing/2014/main" id="{6BA9F520-C21B-008C-4383-57765F52CBB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39859"/>
          <a:stretch/>
        </p:blipFill>
        <p:spPr bwMode="auto">
          <a:xfrm>
            <a:off x="1964158" y="2390810"/>
            <a:ext cx="4080428" cy="317983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23DFB627-976C-9911-80D6-1D49EF13F07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2002" y="4677962"/>
            <a:ext cx="2678048" cy="1785365"/>
          </a:xfrm>
          <a:prstGeom prst="rect">
            <a:avLst/>
          </a:prstGeom>
          <a:noFill/>
          <a:extLst>
            <a:ext uri="{909E8E84-426E-40DD-AFC4-6F175D3DCCD1}">
              <a14:hiddenFill xmlns:a14="http://schemas.microsoft.com/office/drawing/2010/main">
                <a:solidFill>
                  <a:srgbClr val="FFFFFF"/>
                </a:solidFill>
              </a14:hiddenFill>
            </a:ext>
          </a:extLst>
        </p:spPr>
      </p:pic>
      <p:cxnSp>
        <p:nvCxnSpPr>
          <p:cNvPr id="8" name="Connecteur droit avec flèche 7">
            <a:extLst>
              <a:ext uri="{FF2B5EF4-FFF2-40B4-BE49-F238E27FC236}">
                <a16:creationId xmlns:a16="http://schemas.microsoft.com/office/drawing/2014/main" id="{13E9C430-FF82-A17D-B8D2-F7B1B5FCEDC2}"/>
              </a:ext>
            </a:extLst>
          </p:cNvPr>
          <p:cNvCxnSpPr/>
          <p:nvPr/>
        </p:nvCxnSpPr>
        <p:spPr>
          <a:xfrm>
            <a:off x="5001491" y="2618509"/>
            <a:ext cx="1940511"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9" name="Connecteur droit avec flèche 8">
            <a:extLst>
              <a:ext uri="{FF2B5EF4-FFF2-40B4-BE49-F238E27FC236}">
                <a16:creationId xmlns:a16="http://schemas.microsoft.com/office/drawing/2014/main" id="{F837FA25-1564-203B-A484-218FDD470FFF}"/>
              </a:ext>
            </a:extLst>
          </p:cNvPr>
          <p:cNvCxnSpPr>
            <a:cxnSpLocks/>
          </p:cNvCxnSpPr>
          <p:nvPr/>
        </p:nvCxnSpPr>
        <p:spPr>
          <a:xfrm>
            <a:off x="4128655" y="5223163"/>
            <a:ext cx="2813346" cy="0"/>
          </a:xfrm>
          <a:prstGeom prst="straightConnector1">
            <a:avLst/>
          </a:prstGeom>
          <a:ln w="381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0" name="Connecteur droit avec flèche 9">
            <a:extLst>
              <a:ext uri="{FF2B5EF4-FFF2-40B4-BE49-F238E27FC236}">
                <a16:creationId xmlns:a16="http://schemas.microsoft.com/office/drawing/2014/main" id="{36A3BBFD-324F-BE36-BF57-BB7B53052097}"/>
              </a:ext>
            </a:extLst>
          </p:cNvPr>
          <p:cNvCxnSpPr>
            <a:stCxn id="3" idx="2"/>
            <a:endCxn id="7" idx="0"/>
          </p:cNvCxnSpPr>
          <p:nvPr/>
        </p:nvCxnSpPr>
        <p:spPr>
          <a:xfrm flipH="1">
            <a:off x="8281026" y="3642307"/>
            <a:ext cx="1338" cy="1035655"/>
          </a:xfrm>
          <a:prstGeom prst="straightConnector1">
            <a:avLst/>
          </a:prstGeom>
          <a:ln w="38100">
            <a:solidFill>
              <a:srgbClr val="FF0000"/>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483416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76675A-3A23-7B11-44EF-53C0A8C580BC}"/>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796D0104-5888-0081-EF8E-45FD6F77EB5E}"/>
              </a:ext>
            </a:extLst>
          </p:cNvPr>
          <p:cNvSpPr>
            <a:spLocks noGrp="1"/>
          </p:cNvSpPr>
          <p:nvPr>
            <p:ph type="title"/>
          </p:nvPr>
        </p:nvSpPr>
        <p:spPr/>
        <p:txBody>
          <a:bodyPr/>
          <a:lstStyle/>
          <a:p>
            <a:r>
              <a:rPr lang="fr-FR" dirty="0"/>
              <a:t>Système d’exploitation</a:t>
            </a:r>
          </a:p>
        </p:txBody>
      </p:sp>
      <p:pic>
        <p:nvPicPr>
          <p:cNvPr id="4" name="Picture 2">
            <a:extLst>
              <a:ext uri="{FF2B5EF4-FFF2-40B4-BE49-F238E27FC236}">
                <a16:creationId xmlns:a16="http://schemas.microsoft.com/office/drawing/2014/main" id="{40CFF50E-6508-120C-BB0F-5F3DA74BD6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pic>
        <p:nvPicPr>
          <p:cNvPr id="11" name="Image 10">
            <a:extLst>
              <a:ext uri="{FF2B5EF4-FFF2-40B4-BE49-F238E27FC236}">
                <a16:creationId xmlns:a16="http://schemas.microsoft.com/office/drawing/2014/main" id="{29DBD98A-C9B3-FB30-3213-61AEEFBB6A98}"/>
              </a:ext>
            </a:extLst>
          </p:cNvPr>
          <p:cNvPicPr>
            <a:picLocks noChangeAspect="1"/>
          </p:cNvPicPr>
          <p:nvPr/>
        </p:nvPicPr>
        <p:blipFill>
          <a:blip r:embed="rId4"/>
          <a:stretch>
            <a:fillRect/>
          </a:stretch>
        </p:blipFill>
        <p:spPr>
          <a:xfrm>
            <a:off x="3133012" y="1508449"/>
            <a:ext cx="5925976" cy="4444482"/>
          </a:xfrm>
          <a:prstGeom prst="rect">
            <a:avLst/>
          </a:prstGeom>
        </p:spPr>
      </p:pic>
    </p:spTree>
    <p:extLst>
      <p:ext uri="{BB962C8B-B14F-4D97-AF65-F5344CB8AC3E}">
        <p14:creationId xmlns:p14="http://schemas.microsoft.com/office/powerpoint/2010/main" val="1365587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7E7E41-D16F-0F6F-CF39-4D714C2FF6FE}"/>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C0108310-4800-2C85-67A5-30D1EFC10381}"/>
              </a:ext>
            </a:extLst>
          </p:cNvPr>
          <p:cNvSpPr>
            <a:spLocks noGrp="1"/>
          </p:cNvSpPr>
          <p:nvPr>
            <p:ph type="title"/>
          </p:nvPr>
        </p:nvSpPr>
        <p:spPr/>
        <p:txBody>
          <a:bodyPr/>
          <a:lstStyle/>
          <a:p>
            <a:r>
              <a:rPr lang="fr-FR" dirty="0"/>
              <a:t>Le code</a:t>
            </a:r>
          </a:p>
        </p:txBody>
      </p:sp>
      <p:pic>
        <p:nvPicPr>
          <p:cNvPr id="4" name="Picture 2">
            <a:extLst>
              <a:ext uri="{FF2B5EF4-FFF2-40B4-BE49-F238E27FC236}">
                <a16:creationId xmlns:a16="http://schemas.microsoft.com/office/drawing/2014/main" id="{CABDF18B-8D1E-8EA1-E475-1689713856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contenu 5">
            <a:extLst>
              <a:ext uri="{FF2B5EF4-FFF2-40B4-BE49-F238E27FC236}">
                <a16:creationId xmlns:a16="http://schemas.microsoft.com/office/drawing/2014/main" id="{BAD30F61-875A-9EE5-A068-A45270DE6018}"/>
              </a:ext>
            </a:extLst>
          </p:cNvPr>
          <p:cNvSpPr>
            <a:spLocks noGrp="1"/>
          </p:cNvSpPr>
          <p:nvPr>
            <p:ph idx="1"/>
          </p:nvPr>
        </p:nvSpPr>
        <p:spPr/>
        <p:txBody>
          <a:bodyPr/>
          <a:lstStyle/>
          <a:p>
            <a:endParaRPr lang="fr-FR"/>
          </a:p>
        </p:txBody>
      </p:sp>
      <p:pic>
        <p:nvPicPr>
          <p:cNvPr id="3" name="Picture 2">
            <a:extLst>
              <a:ext uri="{FF2B5EF4-FFF2-40B4-BE49-F238E27FC236}">
                <a16:creationId xmlns:a16="http://schemas.microsoft.com/office/drawing/2014/main" id="{8CC69CD2-47FC-3239-2B0C-D8298A38F1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6641" y="1495815"/>
            <a:ext cx="10657159" cy="4486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62055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2675A4-F869-A080-306C-1AE1D43CEB8E}"/>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8811A6D7-2D8E-2F24-A37E-EFB7103B88DD}"/>
              </a:ext>
            </a:extLst>
          </p:cNvPr>
          <p:cNvSpPr>
            <a:spLocks noGrp="1"/>
          </p:cNvSpPr>
          <p:nvPr>
            <p:ph type="title"/>
          </p:nvPr>
        </p:nvSpPr>
        <p:spPr/>
        <p:txBody>
          <a:bodyPr/>
          <a:lstStyle/>
          <a:p>
            <a:r>
              <a:rPr lang="fr-FR" dirty="0"/>
              <a:t>Python</a:t>
            </a:r>
          </a:p>
        </p:txBody>
      </p:sp>
      <p:pic>
        <p:nvPicPr>
          <p:cNvPr id="4" name="Picture 2">
            <a:extLst>
              <a:ext uri="{FF2B5EF4-FFF2-40B4-BE49-F238E27FC236}">
                <a16:creationId xmlns:a16="http://schemas.microsoft.com/office/drawing/2014/main" id="{9D0AC6DB-C4B4-1682-1B1F-8D921A4811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contenu 5">
            <a:extLst>
              <a:ext uri="{FF2B5EF4-FFF2-40B4-BE49-F238E27FC236}">
                <a16:creationId xmlns:a16="http://schemas.microsoft.com/office/drawing/2014/main" id="{2167F24D-3BBF-C37D-BFE6-5CC77C44E14C}"/>
              </a:ext>
            </a:extLst>
          </p:cNvPr>
          <p:cNvSpPr>
            <a:spLocks noGrp="1"/>
          </p:cNvSpPr>
          <p:nvPr>
            <p:ph idx="1"/>
          </p:nvPr>
        </p:nvSpPr>
        <p:spPr/>
        <p:txBody>
          <a:bodyPr/>
          <a:lstStyle/>
          <a:p>
            <a:endParaRPr lang="fr-FR"/>
          </a:p>
        </p:txBody>
      </p:sp>
      <p:pic>
        <p:nvPicPr>
          <p:cNvPr id="5" name="Picture 2">
            <a:extLst>
              <a:ext uri="{FF2B5EF4-FFF2-40B4-BE49-F238E27FC236}">
                <a16:creationId xmlns:a16="http://schemas.microsoft.com/office/drawing/2014/main" id="{22DAF1B9-96C5-9B86-B6F3-A1A830B13F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55985" y="1858779"/>
            <a:ext cx="8080029" cy="3778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2067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D02F25-C030-9BD0-0E00-C2B653866D9B}"/>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13F6A5EC-9A75-C317-6335-CA0C2A341CE7}"/>
              </a:ext>
            </a:extLst>
          </p:cNvPr>
          <p:cNvSpPr>
            <a:spLocks noGrp="1"/>
          </p:cNvSpPr>
          <p:nvPr>
            <p:ph type="title"/>
          </p:nvPr>
        </p:nvSpPr>
        <p:spPr/>
        <p:txBody>
          <a:bodyPr/>
          <a:lstStyle/>
          <a:p>
            <a:r>
              <a:rPr lang="fr-FR" dirty="0"/>
              <a:t>Python: liens utiles</a:t>
            </a:r>
          </a:p>
        </p:txBody>
      </p:sp>
      <p:pic>
        <p:nvPicPr>
          <p:cNvPr id="4" name="Picture 2">
            <a:extLst>
              <a:ext uri="{FF2B5EF4-FFF2-40B4-BE49-F238E27FC236}">
                <a16:creationId xmlns:a16="http://schemas.microsoft.com/office/drawing/2014/main" id="{4682BACF-BDEE-9C32-9F92-D4B52ADAD9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contenu 5">
            <a:extLst>
              <a:ext uri="{FF2B5EF4-FFF2-40B4-BE49-F238E27FC236}">
                <a16:creationId xmlns:a16="http://schemas.microsoft.com/office/drawing/2014/main" id="{E26A02BA-ACB7-BF1A-A568-FC57B71F0D34}"/>
              </a:ext>
            </a:extLst>
          </p:cNvPr>
          <p:cNvSpPr>
            <a:spLocks noGrp="1"/>
          </p:cNvSpPr>
          <p:nvPr>
            <p:ph idx="1"/>
          </p:nvPr>
        </p:nvSpPr>
        <p:spPr/>
        <p:txBody>
          <a:bodyPr>
            <a:normAutofit/>
          </a:bodyPr>
          <a:lstStyle/>
          <a:p>
            <a:r>
              <a:rPr lang="fr-FR" dirty="0"/>
              <a:t>Tutoriels</a:t>
            </a:r>
          </a:p>
          <a:p>
            <a:pPr lvl="1"/>
            <a:r>
              <a:rPr lang="fr-FR" dirty="0"/>
              <a:t>W3schools</a:t>
            </a:r>
          </a:p>
          <a:p>
            <a:pPr lvl="1"/>
            <a:r>
              <a:rPr lang="fr-FR" dirty="0" err="1"/>
              <a:t>Openclassrooms</a:t>
            </a:r>
            <a:endParaRPr lang="fr-FR" dirty="0"/>
          </a:p>
          <a:p>
            <a:pPr lvl="1"/>
            <a:r>
              <a:rPr lang="fr-FR" dirty="0"/>
              <a:t>Python docs</a:t>
            </a:r>
          </a:p>
          <a:p>
            <a:r>
              <a:rPr lang="fr-FR" dirty="0"/>
              <a:t>Conventions : PEP8</a:t>
            </a:r>
          </a:p>
          <a:p>
            <a:r>
              <a:rPr lang="fr-FR" dirty="0"/>
              <a:t>Aide</a:t>
            </a:r>
          </a:p>
          <a:p>
            <a:pPr lvl="1"/>
            <a:r>
              <a:rPr lang="fr-FR" dirty="0"/>
              <a:t>Docs, ?Fonction</a:t>
            </a:r>
          </a:p>
          <a:p>
            <a:pPr lvl="1"/>
            <a:r>
              <a:rPr lang="fr-FR" dirty="0" err="1"/>
              <a:t>Stackoverflow</a:t>
            </a:r>
            <a:r>
              <a:rPr lang="fr-FR" dirty="0"/>
              <a:t>, </a:t>
            </a:r>
            <a:r>
              <a:rPr lang="fr-FR" dirty="0" err="1"/>
              <a:t>Github</a:t>
            </a:r>
            <a:r>
              <a:rPr lang="fr-FR" dirty="0"/>
              <a:t>, </a:t>
            </a:r>
            <a:r>
              <a:rPr lang="fr-FR" dirty="0" err="1"/>
              <a:t>ChatGPT</a:t>
            </a:r>
            <a:endParaRPr lang="fr-FR" dirty="0"/>
          </a:p>
          <a:p>
            <a:endParaRPr lang="fr-FR" dirty="0"/>
          </a:p>
        </p:txBody>
      </p:sp>
    </p:spTree>
    <p:extLst>
      <p:ext uri="{BB962C8B-B14F-4D97-AF65-F5344CB8AC3E}">
        <p14:creationId xmlns:p14="http://schemas.microsoft.com/office/powerpoint/2010/main" val="42047659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0638D6C7-5AB0-A168-85C8-C96565EFE7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 2">
            <a:extLst>
              <a:ext uri="{FF2B5EF4-FFF2-40B4-BE49-F238E27FC236}">
                <a16:creationId xmlns:a16="http://schemas.microsoft.com/office/drawing/2014/main" id="{7F87ED5C-0DF6-D024-F572-905F43187876}"/>
              </a:ext>
            </a:extLst>
          </p:cNvPr>
          <p:cNvPicPr>
            <a:picLocks noChangeAspect="1"/>
          </p:cNvPicPr>
          <p:nvPr/>
        </p:nvPicPr>
        <p:blipFill>
          <a:blip r:embed="rId4"/>
          <a:stretch>
            <a:fillRect/>
          </a:stretch>
        </p:blipFill>
        <p:spPr>
          <a:xfrm>
            <a:off x="2209800" y="1383466"/>
            <a:ext cx="7772400" cy="4091068"/>
          </a:xfrm>
          <a:prstGeom prst="rect">
            <a:avLst/>
          </a:prstGeom>
        </p:spPr>
      </p:pic>
    </p:spTree>
    <p:extLst>
      <p:ext uri="{BB962C8B-B14F-4D97-AF65-F5344CB8AC3E}">
        <p14:creationId xmlns:p14="http://schemas.microsoft.com/office/powerpoint/2010/main" val="38219418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DF3663-CA41-D3E9-3C80-D84F78FA7712}"/>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C6F1295A-DE00-E12C-EAAC-257555DFD131}"/>
              </a:ext>
            </a:extLst>
          </p:cNvPr>
          <p:cNvSpPr>
            <a:spLocks noGrp="1"/>
          </p:cNvSpPr>
          <p:nvPr>
            <p:ph type="title"/>
          </p:nvPr>
        </p:nvSpPr>
        <p:spPr/>
        <p:txBody>
          <a:bodyPr/>
          <a:lstStyle/>
          <a:p>
            <a:r>
              <a:rPr lang="fr-FR" dirty="0"/>
              <a:t>Réseau de neurones</a:t>
            </a:r>
          </a:p>
        </p:txBody>
      </p:sp>
      <p:pic>
        <p:nvPicPr>
          <p:cNvPr id="4" name="Picture 2">
            <a:extLst>
              <a:ext uri="{FF2B5EF4-FFF2-40B4-BE49-F238E27FC236}">
                <a16:creationId xmlns:a16="http://schemas.microsoft.com/office/drawing/2014/main" id="{A78C38B2-832C-7757-6FBD-1789AF2F1D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743" y="6238364"/>
            <a:ext cx="1523999" cy="439341"/>
          </a:xfrm>
          <a:prstGeom prst="rect">
            <a:avLst/>
          </a:prstGeom>
          <a:noFill/>
          <a:extLst>
            <a:ext uri="{909E8E84-426E-40DD-AFC4-6F175D3DCCD1}">
              <a14:hiddenFill xmlns:a14="http://schemas.microsoft.com/office/drawing/2010/main">
                <a:solidFill>
                  <a:srgbClr val="FFFFFF"/>
                </a:solidFill>
              </a14:hiddenFill>
            </a:ext>
          </a:extLst>
        </p:spPr>
      </p:pic>
      <p:pic>
        <p:nvPicPr>
          <p:cNvPr id="8" name="Espace réservé du contenu 7">
            <a:extLst>
              <a:ext uri="{FF2B5EF4-FFF2-40B4-BE49-F238E27FC236}">
                <a16:creationId xmlns:a16="http://schemas.microsoft.com/office/drawing/2014/main" id="{756F207D-2FEE-8309-B3AB-10D0D9D486FB}"/>
              </a:ext>
            </a:extLst>
          </p:cNvPr>
          <p:cNvPicPr>
            <a:picLocks noGrp="1" noChangeAspect="1"/>
          </p:cNvPicPr>
          <p:nvPr>
            <p:ph idx="1"/>
          </p:nvPr>
        </p:nvPicPr>
        <p:blipFill>
          <a:blip r:embed="rId3"/>
          <a:stretch>
            <a:fillRect/>
          </a:stretch>
        </p:blipFill>
        <p:spPr>
          <a:xfrm>
            <a:off x="1979703" y="1934766"/>
            <a:ext cx="8232593" cy="4059520"/>
          </a:xfrm>
        </p:spPr>
      </p:pic>
    </p:spTree>
    <p:extLst>
      <p:ext uri="{BB962C8B-B14F-4D97-AF65-F5344CB8AC3E}">
        <p14:creationId xmlns:p14="http://schemas.microsoft.com/office/powerpoint/2010/main" val="3346587559"/>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1294</TotalTime>
  <Words>764</Words>
  <Application>Microsoft Macintosh PowerPoint</Application>
  <PresentationFormat>Grand écran</PresentationFormat>
  <Paragraphs>90</Paragraphs>
  <Slides>22</Slides>
  <Notes>9</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22</vt:i4>
      </vt:variant>
    </vt:vector>
  </HeadingPairs>
  <TitlesOfParts>
    <vt:vector size="28" baseType="lpstr">
      <vt:lpstr>Aptos</vt:lpstr>
      <vt:lpstr>Aptos Display</vt:lpstr>
      <vt:lpstr>Arial</vt:lpstr>
      <vt:lpstr>Menlo</vt:lpstr>
      <vt:lpstr>Roboto</vt:lpstr>
      <vt:lpstr>Thème Office</vt:lpstr>
      <vt:lpstr>Du pixel aux images</vt:lpstr>
      <vt:lpstr>La machine</vt:lpstr>
      <vt:lpstr>De la machine au code</vt:lpstr>
      <vt:lpstr>Système d’exploitation</vt:lpstr>
      <vt:lpstr>Le code</vt:lpstr>
      <vt:lpstr>Python</vt:lpstr>
      <vt:lpstr>Python: liens utiles</vt:lpstr>
      <vt:lpstr>Présentation PowerPoint</vt:lpstr>
      <vt:lpstr>Réseau de neurones</vt:lpstr>
      <vt:lpstr>Les transformers: un cap dans la vision par ordinateur</vt:lpstr>
      <vt:lpstr>Outils pour le semestre</vt:lpstr>
      <vt:lpstr>Lignes de commande</vt:lpstr>
      <vt:lpstr>Lignes de commande</vt:lpstr>
      <vt:lpstr>Lignes de commande</vt:lpstr>
      <vt:lpstr>Acquisition de l’image numérique</vt:lpstr>
      <vt:lpstr>Image numérique = matrice</vt:lpstr>
      <vt:lpstr>Image numérique binaire</vt:lpstr>
      <vt:lpstr>Image numérique en valeurs de gris</vt:lpstr>
      <vt:lpstr>Encodage des valeurs de gris</vt:lpstr>
      <vt:lpstr>Image numérique en couleurs</vt:lpstr>
      <vt:lpstr>Encodage des couleurs</vt:lpstr>
      <vt:lpstr>Formats de l’image numérique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Adrien Jeanrenaud</dc:creator>
  <cp:lastModifiedBy>Adrien Jeanrenaud</cp:lastModifiedBy>
  <cp:revision>23</cp:revision>
  <dcterms:created xsi:type="dcterms:W3CDTF">2025-01-13T13:43:38Z</dcterms:created>
  <dcterms:modified xsi:type="dcterms:W3CDTF">2025-02-17T12:58:13Z</dcterms:modified>
</cp:coreProperties>
</file>

<file path=docProps/thumbnail.jpeg>
</file>